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1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24384000" cy="13716000"/>
  <p:notesSz cx="10233025" cy="7102475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DCDEE0"/>
              </a:solidFill>
              <a:prstDash val="solid"/>
              <a:miter lim="400000"/>
            </a:ln>
          </a:top>
          <a:bottom>
            <a:ln w="12700" cap="flat">
              <a:solidFill>
                <a:srgbClr val="DCDEE0"/>
              </a:solidFill>
              <a:prstDash val="solid"/>
              <a:miter lim="400000"/>
            </a:ln>
          </a:bottom>
          <a:insideH>
            <a:ln w="12700" cap="flat">
              <a:solidFill>
                <a:srgbClr val="DCDEE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DCDEE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A1A6"/>
              </a:solidFill>
              <a:prstDash val="solid"/>
              <a:miter lim="400000"/>
            </a:ln>
          </a:top>
          <a:bottom>
            <a:ln w="12700" cap="flat">
              <a:solidFill>
                <a:srgbClr val="A2A1A6"/>
              </a:solidFill>
              <a:prstDash val="solid"/>
              <a:miter lim="400000"/>
            </a:ln>
          </a:bottom>
          <a:insideH>
            <a:ln w="12700" cap="flat">
              <a:solidFill>
                <a:srgbClr val="A2A1A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18181"/>
              </a:solidFill>
              <a:prstDash val="solid"/>
              <a:miter lim="400000"/>
            </a:ln>
          </a:top>
          <a:bottom>
            <a:ln w="12700" cap="flat">
              <a:solidFill>
                <a:srgbClr val="818181"/>
              </a:solidFill>
              <a:prstDash val="solid"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solidFill>
                <a:srgbClr val="818181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6AAA9">
              <a:alpha val="11000"/>
            </a:srgbClr>
          </a:solidFill>
        </a:fill>
      </a:tcStyle>
    </a:band2H>
    <a:firstCo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A6AAA9"/>
              </a:solidFill>
              <a:custDash>
                <a:ds d="100000" sp="200000"/>
              </a:custDash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-2410"/>
              <a:lumOff val="-16942"/>
              <a:alpha val="6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rnd">
              <a:solidFill>
                <a:srgbClr val="A6AAA9"/>
              </a:solidFill>
              <a:custDash>
                <a:ds d="100000" sp="200000"/>
              </a:custDash>
              <a:miter lim="400000"/>
            </a:ln>
          </a:bottom>
          <a:insideH>
            <a:ln w="12700" cap="flat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-2410"/>
              <a:lumOff val="-16942"/>
              <a:alpha val="50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6AAA9">
              <a:alpha val="25000"/>
            </a:srgbClr>
          </a:solidFill>
        </a:fill>
      </a:tcStyle>
    </a:band2H>
    <a:firstCo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1875"/>
              <a:lumOff val="16453"/>
              <a:alpha val="30000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85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6499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3585F">
              <a:alpha val="57000"/>
            </a:srgbClr>
          </a:solidFill>
        </a:fill>
      </a:tcStyle>
    </a:firstCol>
    <a:lastRow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/>
          </a:solidFill>
        </a:fill>
      </a:tcStyle>
    </a:band2H>
    <a:firstCol>
      <a:tcTxStyle b="off" i="off">
        <a:fontRef idx="minor">
          <a:srgbClr val="818181"/>
        </a:fontRef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818181"/>
        </a:fontRef>
        <a:srgbClr val="818181"/>
      </a:tcTxStyle>
      <a:tcStyle>
        <a:tcBdr>
          <a:lef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1"/>
        </a:fontRef>
        <a:schemeClr val="accent1"/>
      </a:tcTxStyle>
      <a:tcStyle>
        <a:tcBdr>
          <a:lef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923" autoAdjust="0"/>
    <p:restoredTop sz="94660"/>
  </p:normalViewPr>
  <p:slideViewPr>
    <p:cSldViewPr snapToGrid="0">
      <p:cViewPr varScale="1">
        <p:scale>
          <a:sx n="53" d="100"/>
          <a:sy n="53" d="100"/>
        </p:scale>
        <p:origin x="-672" y="-9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434311" cy="356357"/>
          </a:xfrm>
          <a:prstGeom prst="rect">
            <a:avLst/>
          </a:prstGeom>
        </p:spPr>
        <p:txBody>
          <a:bodyPr vert="horz" lIns="94763" tIns="47382" rIns="94763" bIns="47382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5796347" y="1"/>
            <a:ext cx="4434311" cy="356357"/>
          </a:xfrm>
          <a:prstGeom prst="rect">
            <a:avLst/>
          </a:prstGeom>
        </p:spPr>
        <p:txBody>
          <a:bodyPr vert="horz" lIns="94763" tIns="47382" rIns="94763" bIns="47382" rtlCol="0"/>
          <a:lstStyle>
            <a:lvl1pPr algn="r">
              <a:defRPr sz="1200"/>
            </a:lvl1pPr>
          </a:lstStyle>
          <a:p>
            <a:fld id="{0E190DA4-A42B-4BAB-8B54-B1638DBB91CC}" type="datetimeFigureOut">
              <a:rPr lang="zh-TW" altLang="en-US" smtClean="0"/>
              <a:pPr/>
              <a:t>2016/11/10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1" y="6746121"/>
            <a:ext cx="4434311" cy="356356"/>
          </a:xfrm>
          <a:prstGeom prst="rect">
            <a:avLst/>
          </a:prstGeom>
        </p:spPr>
        <p:txBody>
          <a:bodyPr vert="horz" lIns="94763" tIns="47382" rIns="94763" bIns="47382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5796347" y="6746121"/>
            <a:ext cx="4434311" cy="356356"/>
          </a:xfrm>
          <a:prstGeom prst="rect">
            <a:avLst/>
          </a:prstGeom>
        </p:spPr>
        <p:txBody>
          <a:bodyPr vert="horz" lIns="94763" tIns="47382" rIns="94763" bIns="47382" rtlCol="0" anchor="b"/>
          <a:lstStyle>
            <a:lvl1pPr algn="r">
              <a:defRPr sz="1200"/>
            </a:lvl1pPr>
          </a:lstStyle>
          <a:p>
            <a:fld id="{E5B7571D-DBDA-4A7B-83AE-3E2970292F3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4026313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2747963" y="531813"/>
            <a:ext cx="4737100" cy="2665412"/>
          </a:xfrm>
          <a:prstGeom prst="rect">
            <a:avLst/>
          </a:prstGeom>
        </p:spPr>
        <p:txBody>
          <a:bodyPr lIns="94763" tIns="47382" rIns="94763" bIns="47382"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1364405" y="3373677"/>
            <a:ext cx="7504218" cy="3196114"/>
          </a:xfrm>
          <a:prstGeom prst="rect">
            <a:avLst/>
          </a:prstGeom>
        </p:spPr>
        <p:txBody>
          <a:bodyPr lIns="94763" tIns="47382" rIns="94763" bIns="47382"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與副標題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524000" y="2895600"/>
            <a:ext cx="21336000" cy="4470400"/>
          </a:xfrm>
          <a:prstGeom prst="rect">
            <a:avLst/>
          </a:prstGeom>
        </p:spPr>
        <p:txBody>
          <a:bodyPr anchor="b"/>
          <a:lstStyle>
            <a:lvl1pPr>
              <a:defRPr sz="14000"/>
            </a:lvl1pPr>
          </a:lstStyle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524000" y="7505700"/>
            <a:ext cx="21336000" cy="2146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fld id="{86CB4B4D-7CA3-9044-876B-883B54F8677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-1270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4573736" y="1142216"/>
            <a:ext cx="15240001" cy="8255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473200" y="9550400"/>
            <a:ext cx="21336000" cy="2286000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473200" y="11823700"/>
            <a:ext cx="21336000" cy="952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233400" y="2095500"/>
            <a:ext cx="8255000" cy="952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2057400" y="2006600"/>
            <a:ext cx="10160000" cy="5207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2057400" y="7467600"/>
            <a:ext cx="10160000" cy="457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580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524000" y="762000"/>
            <a:ext cx="21336000" cy="1768929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524000" y="3020785"/>
            <a:ext cx="21336000" cy="947057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50000"/>
              </a:lnSpc>
              <a:spcBef>
                <a:spcPts val="0"/>
              </a:spcBef>
              <a:defRPr/>
            </a:lvl1pPr>
            <a:lvl2pPr algn="l">
              <a:lnSpc>
                <a:spcPct val="150000"/>
              </a:lnSpc>
              <a:spcBef>
                <a:spcPts val="0"/>
              </a:spcBef>
              <a:defRPr/>
            </a:lvl2pPr>
            <a:lvl3pPr algn="l">
              <a:lnSpc>
                <a:spcPct val="150000"/>
              </a:lnSpc>
              <a:spcBef>
                <a:spcPts val="0"/>
              </a:spcBef>
              <a:defRPr/>
            </a:lvl3pPr>
            <a:lvl4pPr algn="l">
              <a:lnSpc>
                <a:spcPct val="150000"/>
              </a:lnSpc>
              <a:spcBef>
                <a:spcPts val="0"/>
              </a:spcBef>
              <a:defRPr/>
            </a:lvl4pPr>
            <a:lvl5pPr algn="l">
              <a:lnSpc>
                <a:spcPct val="150000"/>
              </a:lnSpc>
              <a:spcBef>
                <a:spcPts val="0"/>
              </a:spcBef>
              <a:defRPr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3208000" y="4064000"/>
            <a:ext cx="8255000" cy="781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524000" y="3937000"/>
            <a:ext cx="10731500" cy="8064500"/>
          </a:xfrm>
          <a:prstGeom prst="rect">
            <a:avLst/>
          </a:prstGeom>
        </p:spPr>
        <p:txBody>
          <a:bodyPr/>
          <a:lstStyle>
            <a:lvl1pPr marL="508000" indent="-508000">
              <a:spcBef>
                <a:spcPts val="4600"/>
              </a:spcBef>
              <a:buClrTx/>
              <a:defRPr sz="4600"/>
            </a:lvl1pPr>
            <a:lvl2pPr marL="1016000" indent="-508000">
              <a:spcBef>
                <a:spcPts val="4600"/>
              </a:spcBef>
              <a:buClrTx/>
              <a:defRPr sz="4600"/>
            </a:lvl2pPr>
            <a:lvl3pPr marL="1524000" indent="-508000">
              <a:spcBef>
                <a:spcPts val="4600"/>
              </a:spcBef>
              <a:buClrTx/>
              <a:defRPr sz="4600"/>
            </a:lvl3pPr>
            <a:lvl4pPr marL="2032000" indent="-508000">
              <a:spcBef>
                <a:spcPts val="4600"/>
              </a:spcBef>
              <a:buClrTx/>
              <a:defRPr sz="4600"/>
            </a:lvl4pPr>
            <a:lvl5pPr marL="2540000" indent="-508000">
              <a:spcBef>
                <a:spcPts val="4600"/>
              </a:spcBef>
              <a:buClrTx/>
              <a:defRPr sz="4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4668500" y="5969000"/>
            <a:ext cx="6540500" cy="6477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4668500" y="1143000"/>
            <a:ext cx="6540500" cy="355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3175000" y="1143000"/>
            <a:ext cx="10160000" cy="11303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78900"/>
            <a:ext cx="19621500" cy="698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tabLst>
                <a:tab pos="1282700" algn="l"/>
              </a:tabLst>
              <a:defRPr sz="4200" i="1"/>
            </a:lvl1pPr>
          </a:lstStyle>
          <a:p>
            <a:pPr defTabSz="914400"/>
            <a:r>
              <a:t>–王大明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32500"/>
            <a:ext cx="19621500" cy="914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ClrTx/>
              <a:buSzTx/>
              <a:buNone/>
              <a:tabLst>
                <a:tab pos="1282700" algn="l"/>
              </a:tabLst>
            </a:lvl1pPr>
          </a:lstStyle>
          <a:p>
            <a:pPr defTabSz="914400"/>
            <a:r>
              <a:t>「在此輸入名言語錄。」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1524000" y="1778000"/>
            <a:ext cx="21336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524000" y="762000"/>
            <a:ext cx="21336000" cy="266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2793586" y="12446000"/>
            <a:ext cx="602729" cy="59503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3200"/>
            </a:lvl1pPr>
          </a:lstStyle>
          <a:p>
            <a:fld id="{86CB4B4D-7CA3-9044-876B-883B54F8677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hf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00" b="0" i="0" u="none" strike="noStrike" cap="none" spc="0" baseline="0">
          <a:ln>
            <a:noFill/>
          </a:ln>
          <a:solidFill>
            <a:srgbClr val="515151"/>
          </a:solidFill>
          <a:effectLst>
            <a:outerShdw blurRad="38100" dist="50800" dir="3000000" rotWithShape="0">
              <a:srgbClr val="FFFFFF">
                <a:alpha val="60000"/>
              </a:srgbClr>
            </a:outerShdw>
          </a:effectLst>
          <a:uFillTx/>
          <a:latin typeface="Arial" panose="020B0604020202020204" pitchFamily="34" charset="0"/>
          <a:ea typeface="+mn-ea"/>
          <a:cs typeface="Arial" panose="020B0604020202020204" pitchFamily="34" charset="0"/>
          <a:sym typeface="Cochin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00" b="0" i="0" u="none" strike="noStrike" cap="none" spc="0" baseline="0">
          <a:ln>
            <a:noFill/>
          </a:ln>
          <a:solidFill>
            <a:srgbClr val="515151"/>
          </a:solidFill>
          <a:effectLst>
            <a:outerShdw blurRad="38100" dist="50800" dir="3000000" rotWithShape="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00" b="0" i="0" u="none" strike="noStrike" cap="none" spc="0" baseline="0">
          <a:ln>
            <a:noFill/>
          </a:ln>
          <a:solidFill>
            <a:srgbClr val="515151"/>
          </a:solidFill>
          <a:effectLst>
            <a:outerShdw blurRad="38100" dist="50800" dir="3000000" rotWithShape="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00" b="0" i="0" u="none" strike="noStrike" cap="none" spc="0" baseline="0">
          <a:ln>
            <a:noFill/>
          </a:ln>
          <a:solidFill>
            <a:srgbClr val="515151"/>
          </a:solidFill>
          <a:effectLst>
            <a:outerShdw blurRad="38100" dist="50800" dir="3000000" rotWithShape="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00" b="0" i="0" u="none" strike="noStrike" cap="none" spc="0" baseline="0">
          <a:ln>
            <a:noFill/>
          </a:ln>
          <a:solidFill>
            <a:srgbClr val="515151"/>
          </a:solidFill>
          <a:effectLst>
            <a:outerShdw blurRad="38100" dist="50800" dir="3000000" rotWithShape="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00" b="0" i="0" u="none" strike="noStrike" cap="none" spc="0" baseline="0">
          <a:ln>
            <a:noFill/>
          </a:ln>
          <a:solidFill>
            <a:srgbClr val="515151"/>
          </a:solidFill>
          <a:effectLst>
            <a:outerShdw blurRad="38100" dist="50800" dir="3000000" rotWithShape="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00" b="0" i="0" u="none" strike="noStrike" cap="none" spc="0" baseline="0">
          <a:ln>
            <a:noFill/>
          </a:ln>
          <a:solidFill>
            <a:srgbClr val="515151"/>
          </a:solidFill>
          <a:effectLst>
            <a:outerShdw blurRad="38100" dist="50800" dir="3000000" rotWithShape="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00" b="0" i="0" u="none" strike="noStrike" cap="none" spc="0" baseline="0">
          <a:ln>
            <a:noFill/>
          </a:ln>
          <a:solidFill>
            <a:srgbClr val="515151"/>
          </a:solidFill>
          <a:effectLst>
            <a:outerShdw blurRad="38100" dist="50800" dir="3000000" rotWithShape="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00" b="0" i="0" u="none" strike="noStrike" cap="none" spc="0" baseline="0">
          <a:ln>
            <a:noFill/>
          </a:ln>
          <a:solidFill>
            <a:srgbClr val="515151"/>
          </a:solidFill>
          <a:effectLst>
            <a:outerShdw blurRad="38100" dist="50800" dir="3000000" rotWithShape="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sz="5600" b="0" i="0" u="none" strike="noStrike" cap="none" spc="0" baseline="0">
          <a:ln>
            <a:noFill/>
          </a:ln>
          <a:solidFill>
            <a:srgbClr val="515151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Cochin"/>
        </a:defRPr>
      </a:lvl1pPr>
      <a:lvl2pPr marL="127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sz="5600" b="0" i="0" u="none" strike="noStrike" cap="none" spc="0" baseline="0">
          <a:ln>
            <a:noFill/>
          </a:ln>
          <a:solidFill>
            <a:srgbClr val="515151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Cochin"/>
        </a:defRPr>
      </a:lvl2pPr>
      <a:lvl3pPr marL="190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sz="5600" b="0" i="0" u="none" strike="noStrike" cap="none" spc="0" baseline="0">
          <a:ln>
            <a:noFill/>
          </a:ln>
          <a:solidFill>
            <a:srgbClr val="515151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Cochin"/>
        </a:defRPr>
      </a:lvl3pPr>
      <a:lvl4pPr marL="254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sz="5600" b="0" i="0" u="none" strike="noStrike" cap="none" spc="0" baseline="0">
          <a:ln>
            <a:noFill/>
          </a:ln>
          <a:solidFill>
            <a:srgbClr val="515151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Cochin"/>
        </a:defRPr>
      </a:lvl4pPr>
      <a:lvl5pPr marL="317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sz="5600" b="0" i="0" u="none" strike="noStrike" cap="none" spc="0" baseline="0">
          <a:ln>
            <a:noFill/>
          </a:ln>
          <a:solidFill>
            <a:srgbClr val="515151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Cochin"/>
        </a:defRPr>
      </a:lvl5pPr>
      <a:lvl6pPr marL="381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sz="5600" b="0" i="0" u="none" strike="noStrike" cap="none" spc="0" baseline="0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6pPr>
      <a:lvl7pPr marL="444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sz="5600" b="0" i="0" u="none" strike="noStrike" cap="none" spc="0" baseline="0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7pPr>
      <a:lvl8pPr marL="508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sz="5600" b="0" i="0" u="none" strike="noStrike" cap="none" spc="0" baseline="0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8pPr>
      <a:lvl9pPr marL="571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sz="5600" b="0" i="0" u="none" strike="noStrike" cap="none" spc="0" baseline="0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xfrm>
            <a:off x="1454989" y="2501662"/>
            <a:ext cx="21336000" cy="3603924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742950">
              <a:defRPr sz="12600">
                <a:effectLst>
                  <a:outerShdw blurRad="34289" dist="45720" dir="3000000" rotWithShape="0">
                    <a:srgbClr val="FFFFFF">
                      <a:alpha val="60000"/>
                    </a:srgbClr>
                  </a:outerShdw>
                </a:effectLst>
              </a:defRPr>
            </a:lvl1pPr>
          </a:lstStyle>
          <a:p>
            <a:r>
              <a:rPr smtClean="0">
                <a:latin typeface="Times New Roman" pitchFamily="18" charset="0"/>
                <a:cs typeface="Times New Roman" pitchFamily="18" charset="0"/>
              </a:rPr>
              <a:t>Software Define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 Networking (SDN)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xfrm>
            <a:off x="89645" y="12972914"/>
            <a:ext cx="5865329" cy="655471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algn="l"/>
            <a:r>
              <a:rPr lang="en-US" sz="2800" b="1" dirty="0" smtClean="0"/>
              <a:t>Presented by: </a:t>
            </a:r>
            <a:r>
              <a:rPr lang="en-US" sz="2800" b="1" dirty="0" err="1" smtClean="0"/>
              <a:t>Syed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Asif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Raza</a:t>
            </a:r>
            <a:r>
              <a:rPr lang="en-US" sz="2800" b="1" dirty="0" smtClean="0"/>
              <a:t> Shah</a:t>
            </a:r>
            <a:endParaRPr lang="en-US" sz="2800" b="1" dirty="0"/>
          </a:p>
        </p:txBody>
      </p:sp>
      <p:sp>
        <p:nvSpPr>
          <p:cNvPr id="5" name="Shape 120"/>
          <p:cNvSpPr txBox="1">
            <a:spLocks/>
          </p:cNvSpPr>
          <p:nvPr/>
        </p:nvSpPr>
        <p:spPr>
          <a:xfrm>
            <a:off x="21049129" y="35858"/>
            <a:ext cx="3281084" cy="1017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marL="0" marR="0" lvl="0" indent="0" algn="r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515151"/>
                </a:solidFill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Cochin"/>
              </a:rPr>
              <a:t>CS542, Fall 2016</a:t>
            </a:r>
          </a:p>
          <a:p>
            <a:pPr marL="0" marR="0" lvl="0" indent="0" algn="r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 smtClean="0"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Papers Presentation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rgbClr val="515151"/>
              </a:solidFill>
              <a:effectLst>
                <a:outerShdw blurRad="38100" dist="50800" dir="3000000" rotWithShape="0">
                  <a:srgbClr val="FFFFFF">
                    <a:alpha val="60000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Cochin"/>
            </a:endParaRPr>
          </a:p>
        </p:txBody>
      </p:sp>
      <p:sp>
        <p:nvSpPr>
          <p:cNvPr id="6" name="Shape 120"/>
          <p:cNvSpPr txBox="1">
            <a:spLocks/>
          </p:cNvSpPr>
          <p:nvPr/>
        </p:nvSpPr>
        <p:spPr>
          <a:xfrm>
            <a:off x="4822842" y="6426139"/>
            <a:ext cx="14361629" cy="3435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515151"/>
                </a:solidFill>
                <a:effectLst>
                  <a:outerShdw blurRad="38100" dist="50800" dir="3000000" rotWithShape="0">
                    <a:srgbClr val="FFFFFF">
                      <a:alpha val="60000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Cochin"/>
              </a:rPr>
              <a:t> Papers:</a:t>
            </a: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800" dirty="0" smtClean="0">
              <a:effectLst>
                <a:outerShdw blurRad="38100" dist="50800" dir="3000000" rotWithShape="0">
                  <a:srgbClr val="FFFFFF">
                    <a:alpha val="6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lvl="1" indent="687388" algn="l" hangingPunct="1">
              <a:buFont typeface="Wingdings" pitchFamily="2" charset="2"/>
              <a:buChar char="ü"/>
            </a:pPr>
            <a:r>
              <a:rPr lang="en-US" sz="2800" dirty="0" err="1" smtClean="0"/>
              <a:t>McKeown</a:t>
            </a:r>
            <a:r>
              <a:rPr lang="en-US" sz="2800" dirty="0" smtClean="0"/>
              <a:t>, Nick, et al. "</a:t>
            </a:r>
            <a:r>
              <a:rPr lang="en-US" sz="2800" dirty="0" err="1" smtClean="0"/>
              <a:t>OpenFlow</a:t>
            </a:r>
            <a:r>
              <a:rPr lang="en-US" sz="2800" dirty="0" smtClean="0"/>
              <a:t>: enabling innovation in campus networks." </a:t>
            </a:r>
          </a:p>
          <a:p>
            <a:pPr marL="514350" lvl="1" indent="687388" algn="l" hangingPunct="1"/>
            <a:r>
              <a:rPr lang="en-US" sz="2800" i="1" dirty="0" smtClean="0"/>
              <a:t>ACM SIGCOMM Computer Communication Review</a:t>
            </a:r>
            <a:r>
              <a:rPr lang="en-US" sz="2800" dirty="0" smtClean="0"/>
              <a:t> 38.2 (2008): 69-74.</a:t>
            </a:r>
            <a:endParaRPr kumimoji="0" lang="en-US" sz="2800" b="0" i="0" u="none" strike="noStrike" kern="0" cap="none" spc="0" normalizeH="0" noProof="0" dirty="0" smtClean="0">
              <a:ln>
                <a:noFill/>
              </a:ln>
              <a:solidFill>
                <a:srgbClr val="515151"/>
              </a:solidFill>
              <a:effectLst>
                <a:outerShdw blurRad="38100" dist="50800" dir="3000000" rotWithShape="0">
                  <a:srgbClr val="FFFFFF">
                    <a:alpha val="60000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Cochin"/>
            </a:endParaRPr>
          </a:p>
          <a:p>
            <a:pPr marL="514350" lvl="1" indent="687388" algn="l" hangingPunct="1"/>
            <a:endParaRPr kumimoji="0" lang="en-US" sz="2800" b="0" i="0" u="none" strike="noStrike" kern="0" cap="none" spc="0" normalizeH="0" noProof="0" dirty="0" smtClean="0">
              <a:ln>
                <a:noFill/>
              </a:ln>
              <a:solidFill>
                <a:srgbClr val="515151"/>
              </a:solidFill>
              <a:effectLst>
                <a:outerShdw blurRad="38100" dist="50800" dir="3000000" rotWithShape="0">
                  <a:srgbClr val="FFFFFF">
                    <a:alpha val="60000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Cochin"/>
            </a:endParaRPr>
          </a:p>
          <a:p>
            <a:pPr marL="514350" lvl="1" indent="687388" algn="l" hangingPunct="1">
              <a:buFont typeface="Wingdings" pitchFamily="2" charset="2"/>
              <a:buChar char="ü"/>
            </a:pPr>
            <a:r>
              <a:rPr lang="en-US" sz="2800" dirty="0" err="1" smtClean="0"/>
              <a:t>Bosshart</a:t>
            </a:r>
            <a:r>
              <a:rPr lang="en-US" sz="2800" dirty="0" smtClean="0"/>
              <a:t>, Pat, et al. "P4: Programming protocol-independent packet processors." </a:t>
            </a:r>
          </a:p>
          <a:p>
            <a:pPr marL="514350" lvl="1" indent="687388" algn="l" hangingPunct="1"/>
            <a:r>
              <a:rPr lang="en-US" sz="2800" i="1" dirty="0" smtClean="0"/>
              <a:t>ACM SIGCOMM Computer Communication Review</a:t>
            </a:r>
            <a:r>
              <a:rPr lang="en-US" sz="2800" dirty="0" smtClean="0"/>
              <a:t> 44.3 (2014): 87-95.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515151"/>
              </a:solidFill>
              <a:effectLst>
                <a:outerShdw blurRad="38100" dist="50800" dir="3000000" rotWithShape="0">
                  <a:srgbClr val="FFFFFF">
                    <a:alpha val="60000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Cochin"/>
            </a:endParaRPr>
          </a:p>
        </p:txBody>
      </p:sp>
      <p:sp>
        <p:nvSpPr>
          <p:cNvPr id="7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</a:t>
            </a:fld>
            <a:endParaRPr lang="en-US" altLang="zh-TW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xfrm>
            <a:off x="1257766" y="4338918"/>
            <a:ext cx="21336000" cy="3460376"/>
          </a:xfrm>
          <a:prstGeom prst="rect">
            <a:avLst/>
          </a:prstGeom>
        </p:spPr>
        <p:txBody>
          <a:bodyPr>
            <a:normAutofit/>
          </a:bodyPr>
          <a:lstStyle>
            <a:lvl1pPr defTabSz="742950">
              <a:defRPr sz="12600">
                <a:effectLst>
                  <a:outerShdw blurRad="34289" dist="45720" dir="3000000" rotWithShape="0">
                    <a:srgbClr val="FFFFFF">
                      <a:alpha val="60000"/>
                    </a:srgbClr>
                  </a:outerShdw>
                </a:effectLst>
              </a:defRPr>
            </a:lvl1pPr>
          </a:lstStyle>
          <a:p>
            <a:r>
              <a:rPr lang="en-US" sz="9600" b="1" i="1" dirty="0" smtClean="0"/>
              <a:t>Paper #2</a:t>
            </a:r>
            <a:r>
              <a:rPr lang="en-US" sz="9600" i="1" dirty="0" smtClean="0"/>
              <a:t>: </a:t>
            </a:r>
            <a:r>
              <a:rPr lang="en-US" sz="9600" dirty="0" smtClean="0"/>
              <a:t>"P4: Programming protocol-independent packet processors."</a:t>
            </a:r>
            <a:endParaRPr lang="en-US" sz="9600" i="1" dirty="0" smtClean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TW" smtClean="0"/>
              <a:pPr/>
              <a:t>10</a:t>
            </a:fld>
            <a:endParaRPr lang="en-US" altLang="zh-TW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Introduction &amp; Motivation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326776" y="1882588"/>
            <a:ext cx="21927671" cy="11385176"/>
          </a:xfrm>
        </p:spPr>
        <p:txBody>
          <a:bodyPr>
            <a:normAutofit fontScale="92500" lnSpcReduction="20000"/>
          </a:bodyPr>
          <a:lstStyle/>
          <a:p>
            <a:pPr marL="635000" lvl="1"/>
            <a:r>
              <a:rPr lang="en-US" sz="4000" dirty="0" smtClean="0"/>
              <a:t>SDN: Control plane is physically separate from the forwarding plane</a:t>
            </a:r>
          </a:p>
          <a:p>
            <a:pPr marL="635000" lvl="1"/>
            <a:r>
              <a:rPr lang="en-US" sz="4000" dirty="0" smtClean="0"/>
              <a:t>Forwarding devices could be programmed using a common, open, vendor-agnostic interface (like </a:t>
            </a:r>
            <a:r>
              <a:rPr lang="en-US" sz="4000" dirty="0" err="1" smtClean="0"/>
              <a:t>OpenFlow</a:t>
            </a:r>
            <a:r>
              <a:rPr lang="en-US" sz="4000" dirty="0" smtClean="0"/>
              <a:t>)</a:t>
            </a:r>
          </a:p>
          <a:p>
            <a:pPr marL="635000" lvl="1"/>
            <a:r>
              <a:rPr lang="en-US" sz="4000" dirty="0" smtClean="0"/>
              <a:t>In the Beginning…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800" dirty="0" err="1" smtClean="0"/>
              <a:t>OpenFlow</a:t>
            </a:r>
            <a:r>
              <a:rPr lang="en-US" sz="3800" dirty="0" smtClean="0"/>
              <a:t> was simple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800" dirty="0" smtClean="0"/>
              <a:t>A single rule table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300" dirty="0" smtClean="0"/>
              <a:t>Priority, pattern, actions, counters, timeouts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4000" dirty="0" smtClean="0"/>
              <a:t>Matching on any of 12 fields, e.g.,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800" dirty="0" smtClean="0"/>
              <a:t>MAC addresses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800" dirty="0" smtClean="0"/>
              <a:t>IP addresses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800" dirty="0" smtClean="0"/>
              <a:t>Transport protocol 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800" dirty="0" smtClean="0"/>
              <a:t>Transport port numbers</a:t>
            </a:r>
          </a:p>
          <a:p>
            <a:pPr marL="635000" lvl="1"/>
            <a:r>
              <a:rPr lang="en-US" sz="4000" dirty="0" smtClean="0"/>
              <a:t>Over the Past Five Years…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800" dirty="0" smtClean="0"/>
              <a:t>Proliferation of header fields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800" dirty="0" smtClean="0"/>
              <a:t>Multiple stages of heterogeneous tables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800" dirty="0" smtClean="0"/>
              <a:t>Still not enough (e.g., VXLAN, NVGRE, STT, ...)</a:t>
            </a:r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803155" y="8224277"/>
            <a:ext cx="11602119" cy="3089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13870866" y="11619190"/>
            <a:ext cx="7420621" cy="984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Where does it stop?!?</a:t>
            </a:r>
            <a:endParaRPr lang="en-US" dirty="0"/>
          </a:p>
        </p:txBody>
      </p:sp>
      <p:sp>
        <p:nvSpPr>
          <p:cNvPr id="7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11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0" y="394447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Introduction &amp; Motivation (Cont…)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326776" y="2079812"/>
            <a:ext cx="21927671" cy="11098306"/>
          </a:xfrm>
        </p:spPr>
        <p:txBody>
          <a:bodyPr>
            <a:normAutofit fontScale="92500" lnSpcReduction="20000"/>
          </a:bodyPr>
          <a:lstStyle/>
          <a:p>
            <a:pPr marL="635000" lvl="1"/>
            <a:r>
              <a:rPr lang="en-US" sz="4000" dirty="0" smtClean="0"/>
              <a:t>This paper presented concept of future SDN Switches 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600" dirty="0" smtClean="0"/>
              <a:t>Support flexible mechanisms for parsing packets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600" dirty="0" smtClean="0"/>
              <a:t>Configurable packet parser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200" dirty="0" smtClean="0"/>
              <a:t>Not tied to a specific header format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600" dirty="0" smtClean="0"/>
              <a:t>Flexible </a:t>
            </a:r>
            <a:r>
              <a:rPr lang="en-US" sz="3600" dirty="0" err="1" smtClean="0"/>
              <a:t>match+action</a:t>
            </a:r>
            <a:r>
              <a:rPr lang="en-US" sz="3600" dirty="0" smtClean="0"/>
              <a:t> tables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200" dirty="0" smtClean="0"/>
              <a:t>Multiple tables (in series and/or parallel)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200" dirty="0" smtClean="0"/>
              <a:t>Able to match on all defined fields</a:t>
            </a:r>
            <a:endParaRPr lang="en-US" sz="3600" dirty="0" smtClean="0"/>
          </a:p>
          <a:p>
            <a:pPr marL="1270000" lvl="2">
              <a:buFont typeface="Wingdings" pitchFamily="2" charset="2"/>
              <a:buChar char="§"/>
            </a:pPr>
            <a:r>
              <a:rPr lang="en-US" sz="3600" dirty="0" smtClean="0"/>
              <a:t>General packet-processing primitives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200" dirty="0" smtClean="0"/>
              <a:t>Copy, add, remove, and modify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200" dirty="0" smtClean="0"/>
              <a:t>For both header fields and meta-data</a:t>
            </a:r>
          </a:p>
          <a:p>
            <a:pPr marL="635000" lvl="1">
              <a:buFont typeface="Arial" pitchFamily="34" charset="0"/>
              <a:buChar char="•"/>
            </a:pPr>
            <a:r>
              <a:rPr lang="en-US" sz="4000" dirty="0" smtClean="0"/>
              <a:t>How?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600" dirty="0" smtClean="0"/>
              <a:t>New generation of switch ASICs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500" dirty="0" smtClean="0"/>
              <a:t>Chip designs demonstrate flexibility to achieve in custom ASICs at terabit speeds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3500" dirty="0" smtClean="0"/>
              <a:t>But, programming these chips is hard</a:t>
            </a:r>
          </a:p>
          <a:p>
            <a:pPr marL="2540000" lvl="4">
              <a:buFont typeface="Wingdings" pitchFamily="2" charset="2"/>
              <a:buChar char="ü"/>
            </a:pPr>
            <a:r>
              <a:rPr lang="en-US" sz="3000" dirty="0" smtClean="0"/>
              <a:t>Custom, vendor-specific interfaces</a:t>
            </a:r>
          </a:p>
          <a:p>
            <a:pPr marL="2540000" lvl="4">
              <a:buFont typeface="Wingdings" pitchFamily="2" charset="2"/>
              <a:buChar char="ü"/>
            </a:pPr>
            <a:r>
              <a:rPr lang="en-US" sz="3000" dirty="0" smtClean="0"/>
              <a:t>Low-level, akin to microcode programming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600" b="1" i="1" dirty="0" smtClean="0"/>
              <a:t>We need a higher-level interface</a:t>
            </a:r>
            <a:r>
              <a:rPr lang="en-US" sz="3600" dirty="0" smtClean="0"/>
              <a:t>: To tell the switch how we want it to behave</a:t>
            </a:r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12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0" y="394447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Introduction &amp; Motivation (Cont…)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326776" y="2115669"/>
            <a:ext cx="21927671" cy="10650071"/>
          </a:xfrm>
        </p:spPr>
        <p:txBody>
          <a:bodyPr>
            <a:normAutofit/>
          </a:bodyPr>
          <a:lstStyle/>
          <a:p>
            <a:pPr marL="635000" lvl="1"/>
            <a:r>
              <a:rPr lang="en-US" sz="4800" dirty="0" smtClean="0"/>
              <a:t>Three main goals of P4:</a:t>
            </a:r>
          </a:p>
          <a:p>
            <a:pPr marL="1270000" lvl="2"/>
            <a:r>
              <a:rPr lang="en-US" sz="4400" dirty="0" smtClean="0"/>
              <a:t>Protocol independence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4000" dirty="0" smtClean="0"/>
              <a:t>Switch should not be tied to specific packet formats</a:t>
            </a:r>
          </a:p>
          <a:p>
            <a:pPr marL="1905000" lvl="3">
              <a:buFont typeface="Courier New" pitchFamily="49" charset="0"/>
              <a:buChar char="o"/>
            </a:pPr>
            <a:r>
              <a:rPr lang="en-US" sz="4000" dirty="0" smtClean="0"/>
              <a:t>Controller should be able to specify:</a:t>
            </a:r>
          </a:p>
          <a:p>
            <a:pPr marL="2540000" lvl="4">
              <a:buFont typeface="Wingdings" pitchFamily="2" charset="2"/>
              <a:buChar char="ü"/>
            </a:pPr>
            <a:r>
              <a:rPr lang="en-US" sz="4000" dirty="0" smtClean="0"/>
              <a:t>A packet parser for </a:t>
            </a:r>
            <a:r>
              <a:rPr lang="en-US" sz="4000" i="1" u="sng" dirty="0" smtClean="0"/>
              <a:t>extracting header fields </a:t>
            </a:r>
            <a:r>
              <a:rPr lang="en-US" sz="4000" dirty="0" smtClean="0"/>
              <a:t>with </a:t>
            </a:r>
            <a:r>
              <a:rPr lang="en-US" sz="4000" i="1" u="sng" dirty="0" smtClean="0"/>
              <a:t>particular names and types</a:t>
            </a:r>
          </a:p>
          <a:p>
            <a:pPr marL="2540000" lvl="4">
              <a:buFont typeface="Wingdings" pitchFamily="2" charset="2"/>
              <a:buChar char="ü"/>
            </a:pPr>
            <a:r>
              <a:rPr lang="en-US" sz="4000" dirty="0" smtClean="0"/>
              <a:t>Define a set of </a:t>
            </a:r>
            <a:r>
              <a:rPr lang="en-US" sz="4000" i="1" u="sng" dirty="0" smtClean="0"/>
              <a:t>typed </a:t>
            </a:r>
            <a:r>
              <a:rPr lang="en-US" sz="4000" i="1" u="sng" dirty="0" err="1" smtClean="0"/>
              <a:t>match+action</a:t>
            </a:r>
            <a:r>
              <a:rPr lang="en-US" sz="4000" i="1" u="sng" dirty="0" smtClean="0"/>
              <a:t> tables</a:t>
            </a:r>
          </a:p>
          <a:p>
            <a:pPr marL="1270000" lvl="2"/>
            <a:r>
              <a:rPr lang="en-US" sz="4400" dirty="0" smtClean="0"/>
              <a:t>Target independence</a:t>
            </a:r>
          </a:p>
          <a:p>
            <a:pPr marL="1905000" lvl="3"/>
            <a:r>
              <a:rPr lang="en-US" sz="4000" dirty="0" smtClean="0"/>
              <a:t>Program without knowledge of switch details</a:t>
            </a:r>
          </a:p>
          <a:p>
            <a:pPr marL="1905000" lvl="3"/>
            <a:r>
              <a:rPr lang="en-US" sz="4000" dirty="0" smtClean="0"/>
              <a:t>Rely on compiler to configure target switch</a:t>
            </a:r>
          </a:p>
          <a:p>
            <a:pPr marL="1270000" lvl="2"/>
            <a:r>
              <a:rPr lang="en-US" sz="4400" dirty="0" err="1" smtClean="0"/>
              <a:t>Reconfigurability</a:t>
            </a:r>
            <a:endParaRPr lang="en-US" sz="4400" dirty="0" smtClean="0"/>
          </a:p>
          <a:p>
            <a:pPr marL="1905000" lvl="3"/>
            <a:r>
              <a:rPr lang="en-US" sz="4000" dirty="0" smtClean="0"/>
              <a:t>Change parsing and processing in the field</a:t>
            </a:r>
            <a:endParaRPr lang="en-US" sz="3600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917533" y="8193743"/>
            <a:ext cx="6996256" cy="5342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126634" y="1880535"/>
            <a:ext cx="3179669" cy="40725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17624611" y="1356253"/>
            <a:ext cx="44106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Classical </a:t>
            </a:r>
            <a:r>
              <a:rPr lang="en-US" sz="2400" b="1" dirty="0" err="1" smtClean="0"/>
              <a:t>OpenFlow</a:t>
            </a:r>
            <a:r>
              <a:rPr lang="en-US" sz="2400" b="1" dirty="0" smtClean="0"/>
              <a:t> (1.x)</a:t>
            </a:r>
            <a:endParaRPr lang="en-US" sz="2400" b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14594539" y="7228135"/>
            <a:ext cx="9430873" cy="878356"/>
            <a:chOff x="14594539" y="7228135"/>
            <a:chExt cx="9430873" cy="878356"/>
          </a:xfrm>
        </p:grpSpPr>
        <p:sp>
          <p:nvSpPr>
            <p:cNvPr id="7" name="Rectangle 6"/>
            <p:cNvSpPr/>
            <p:nvPr/>
          </p:nvSpPr>
          <p:spPr>
            <a:xfrm>
              <a:off x="14594539" y="7228135"/>
              <a:ext cx="943087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dirty="0" smtClean="0"/>
                <a:t>P4: Programming Protocol-Independent Packet Processing</a:t>
              </a:r>
              <a:endParaRPr lang="en-US" sz="2400" b="1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7924884" y="7644826"/>
              <a:ext cx="303459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dirty="0" err="1" smtClean="0"/>
                <a:t>OpenFlow</a:t>
              </a:r>
              <a:r>
                <a:rPr lang="en-US" sz="2400" b="1" dirty="0" smtClean="0"/>
                <a:t> 2.0</a:t>
              </a:r>
              <a:endParaRPr lang="en-US" sz="2400" b="1" dirty="0"/>
            </a:p>
          </p:txBody>
        </p:sp>
      </p:grpSp>
      <p:sp>
        <p:nvSpPr>
          <p:cNvPr id="11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13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Abstract Forwarding Model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326777" y="1882588"/>
            <a:ext cx="17158448" cy="11385176"/>
          </a:xfrm>
        </p:spPr>
        <p:txBody>
          <a:bodyPr>
            <a:normAutofit/>
          </a:bodyPr>
          <a:lstStyle/>
          <a:p>
            <a:pPr marL="635000" lvl="1"/>
            <a:r>
              <a:rPr lang="en-US" sz="4000" dirty="0" smtClean="0"/>
              <a:t>Three generalizations:</a:t>
            </a:r>
          </a:p>
          <a:p>
            <a:pPr marL="1377950" lvl="2" indent="-742950">
              <a:buFont typeface="+mj-lt"/>
              <a:buAutoNum type="arabicPeriod"/>
            </a:pPr>
            <a:r>
              <a:rPr lang="en-US" sz="3600" dirty="0" smtClean="0"/>
              <a:t>OF fixed parser; P4 support programmable parser allow new headers to be defined</a:t>
            </a:r>
          </a:p>
          <a:p>
            <a:pPr marL="1377950" lvl="2" indent="-742950">
              <a:buFont typeface="+mj-lt"/>
              <a:buAutoNum type="arabicPeriod"/>
            </a:pPr>
            <a:r>
              <a:rPr lang="en-US" sz="3600" dirty="0" smtClean="0"/>
              <a:t>OF </a:t>
            </a:r>
            <a:r>
              <a:rPr lang="en-US" sz="3600" dirty="0" err="1" smtClean="0"/>
              <a:t>match+actions</a:t>
            </a:r>
            <a:r>
              <a:rPr lang="en-US" sz="3600" dirty="0" smtClean="0"/>
              <a:t> stages in series; P4 support parallel or series</a:t>
            </a:r>
          </a:p>
          <a:p>
            <a:pPr marL="1377950" lvl="2" indent="-742950">
              <a:buFont typeface="+mj-lt"/>
              <a:buAutoNum type="arabicPeriod"/>
            </a:pPr>
            <a:r>
              <a:rPr lang="en-US" sz="3600" dirty="0" smtClean="0"/>
              <a:t>P4 model assumes that actions are composed from protocol-independent primitives</a:t>
            </a:r>
          </a:p>
          <a:p>
            <a:pPr marL="742950" lvl="1" indent="-742950"/>
            <a:r>
              <a:rPr lang="en-US" sz="4000" dirty="0" smtClean="0"/>
              <a:t>The forwarding model is controlled by two types of operations: Configure and Populate</a:t>
            </a:r>
            <a:endParaRPr lang="en-US" sz="3600" dirty="0" smtClean="0"/>
          </a:p>
          <a:p>
            <a:pPr marL="1377950" lvl="2" indent="-742950">
              <a:buFont typeface="+mj-lt"/>
              <a:buAutoNum type="arabicPeriod"/>
            </a:pPr>
            <a:r>
              <a:rPr lang="en-US" sz="3600" b="1" i="1" dirty="0" smtClean="0"/>
              <a:t>Configure</a:t>
            </a:r>
            <a:r>
              <a:rPr lang="en-US" sz="3600" dirty="0" smtClean="0"/>
              <a:t> operations program the parser, set the order of </a:t>
            </a:r>
            <a:r>
              <a:rPr lang="en-US" sz="3600" dirty="0" err="1" smtClean="0"/>
              <a:t>match+action</a:t>
            </a:r>
            <a:r>
              <a:rPr lang="en-US" sz="3600" dirty="0" smtClean="0"/>
              <a:t> stages, and </a:t>
            </a:r>
            <a:r>
              <a:rPr lang="en-US" sz="3600" i="1" u="sng" dirty="0" smtClean="0"/>
              <a:t>specify the header fields processed </a:t>
            </a:r>
            <a:r>
              <a:rPr lang="en-US" sz="3600" dirty="0" smtClean="0"/>
              <a:t>by each stage</a:t>
            </a:r>
          </a:p>
          <a:p>
            <a:pPr marL="1377950" lvl="2" indent="-742950">
              <a:buFont typeface="+mj-lt"/>
              <a:buAutoNum type="arabicPeriod"/>
            </a:pPr>
            <a:r>
              <a:rPr lang="en-US" sz="3600" b="1" i="1" dirty="0" smtClean="0"/>
              <a:t>Populate</a:t>
            </a:r>
            <a:r>
              <a:rPr lang="en-US" sz="3600" dirty="0" smtClean="0"/>
              <a:t> operations add (and remove) entries to the </a:t>
            </a:r>
            <a:r>
              <a:rPr lang="en-US" sz="3600" dirty="0" err="1" smtClean="0"/>
              <a:t>match+action</a:t>
            </a:r>
            <a:r>
              <a:rPr lang="en-US" sz="3600" dirty="0" smtClean="0"/>
              <a:t> tables</a:t>
            </a:r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750119" y="8390963"/>
            <a:ext cx="6308554" cy="44823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3047143" y="128651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14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A Programming Language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165412" y="2312896"/>
            <a:ext cx="15724094" cy="10757647"/>
          </a:xfrm>
        </p:spPr>
        <p:txBody>
          <a:bodyPr>
            <a:normAutofit lnSpcReduction="10000"/>
          </a:bodyPr>
          <a:lstStyle/>
          <a:p>
            <a:pPr marL="635000" lvl="1">
              <a:spcBef>
                <a:spcPts val="1200"/>
              </a:spcBef>
            </a:pPr>
            <a:r>
              <a:rPr lang="en-US" sz="4000" dirty="0" smtClean="0"/>
              <a:t>Abstract forwarding model to define a language to express how a switch is to be configured and how packets are to be processed</a:t>
            </a:r>
          </a:p>
          <a:p>
            <a:pPr marL="635000" lvl="1">
              <a:spcBef>
                <a:spcPts val="1200"/>
              </a:spcBef>
            </a:pPr>
            <a:r>
              <a:rPr lang="en-US" sz="4000" dirty="0" smtClean="0"/>
              <a:t>This paper’s main goal is to propose the P4 programming language</a:t>
            </a:r>
          </a:p>
          <a:p>
            <a:pPr marL="635000" lvl="1">
              <a:spcBef>
                <a:spcPts val="1200"/>
              </a:spcBef>
            </a:pPr>
            <a:r>
              <a:rPr lang="en-US" sz="3600" dirty="0" smtClean="0"/>
              <a:t>A packet processing language must allow the programmer to </a:t>
            </a:r>
            <a:r>
              <a:rPr lang="en-US" sz="3600" i="1" u="sng" dirty="0" smtClean="0"/>
              <a:t>express any serial dependencies between header fields</a:t>
            </a:r>
          </a:p>
          <a:p>
            <a:pPr marL="635000" lvl="1">
              <a:spcBef>
                <a:spcPts val="1200"/>
              </a:spcBef>
            </a:pPr>
            <a:r>
              <a:rPr lang="en-US" sz="3600" dirty="0" smtClean="0"/>
              <a:t>Dependencies determine which </a:t>
            </a:r>
            <a:r>
              <a:rPr lang="en-US" sz="3600" i="1" u="sng" dirty="0" smtClean="0"/>
              <a:t>tables</a:t>
            </a:r>
            <a:r>
              <a:rPr lang="en-US" sz="3600" dirty="0" smtClean="0"/>
              <a:t> can be </a:t>
            </a:r>
            <a:r>
              <a:rPr lang="en-US" sz="3600" i="1" u="sng" dirty="0" smtClean="0"/>
              <a:t>executed in parallel</a:t>
            </a:r>
          </a:p>
          <a:p>
            <a:pPr marL="635000" lvl="1">
              <a:spcBef>
                <a:spcPts val="1200"/>
              </a:spcBef>
            </a:pPr>
            <a:r>
              <a:rPr lang="en-US" sz="3600" dirty="0" smtClean="0"/>
              <a:t>Dependencies can be identified by analyzing Table Dependency Graphs (</a:t>
            </a:r>
            <a:r>
              <a:rPr lang="en-US" sz="3600" i="1" u="sng" dirty="0" smtClean="0"/>
              <a:t>TDGs</a:t>
            </a:r>
            <a:r>
              <a:rPr lang="en-US" sz="3600" dirty="0" smtClean="0"/>
              <a:t>); these graphs </a:t>
            </a:r>
            <a:r>
              <a:rPr lang="en-US" sz="3600" i="1" u="sng" dirty="0" smtClean="0"/>
              <a:t>describe the field inputs, actions, and control flow between tables</a:t>
            </a:r>
            <a:r>
              <a:rPr lang="en-US" sz="3600" dirty="0" smtClean="0"/>
              <a:t>.</a:t>
            </a:r>
          </a:p>
          <a:p>
            <a:pPr marL="635000" lvl="1">
              <a:spcBef>
                <a:spcPts val="1200"/>
              </a:spcBef>
            </a:pPr>
            <a:r>
              <a:rPr lang="en-US" sz="3600" dirty="0" smtClean="0"/>
              <a:t>Unfortunately TDGs are not readily accessible to most programmers</a:t>
            </a:r>
          </a:p>
          <a:p>
            <a:pPr marL="635000" lvl="1">
              <a:spcBef>
                <a:spcPts val="1200"/>
              </a:spcBef>
            </a:pPr>
            <a:r>
              <a:rPr lang="en-US" sz="3600" dirty="0" smtClean="0"/>
              <a:t>P4 is designed to make it </a:t>
            </a:r>
            <a:r>
              <a:rPr lang="en-US" sz="3600" i="1" u="sng" dirty="0" smtClean="0"/>
              <a:t>easy to translate a P4 program into a TDG</a:t>
            </a:r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258462" y="6306392"/>
            <a:ext cx="6757803" cy="3518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15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P4 Concepts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165412" y="2312896"/>
            <a:ext cx="21999388" cy="10757647"/>
          </a:xfrm>
        </p:spPr>
        <p:txBody>
          <a:bodyPr>
            <a:normAutofit/>
          </a:bodyPr>
          <a:lstStyle/>
          <a:p>
            <a:pPr marL="635000" lvl="1">
              <a:spcBef>
                <a:spcPts val="1200"/>
              </a:spcBef>
            </a:pPr>
            <a:r>
              <a:rPr lang="en-US" sz="4000" b="1" i="1" dirty="0" smtClean="0"/>
              <a:t>Headers</a:t>
            </a:r>
            <a:r>
              <a:rPr lang="en-US" sz="4000" dirty="0" smtClean="0"/>
              <a:t>: A header definition describes the </a:t>
            </a:r>
            <a:r>
              <a:rPr lang="en-US" sz="4000" i="1" u="sng" dirty="0" smtClean="0"/>
              <a:t>sequence and structure of a series of fields</a:t>
            </a:r>
            <a:r>
              <a:rPr lang="en-US" sz="4000" dirty="0" smtClean="0"/>
              <a:t>. It includes specification of </a:t>
            </a:r>
            <a:r>
              <a:rPr lang="en-US" sz="4000" i="1" u="sng" dirty="0" smtClean="0"/>
              <a:t>field widths </a:t>
            </a:r>
            <a:r>
              <a:rPr lang="en-US" sz="4000" dirty="0" smtClean="0"/>
              <a:t>and </a:t>
            </a:r>
            <a:r>
              <a:rPr lang="en-US" sz="4000" i="1" u="sng" dirty="0" smtClean="0"/>
              <a:t>constraints on field values</a:t>
            </a:r>
            <a:r>
              <a:rPr lang="en-US" sz="4000" dirty="0" smtClean="0"/>
              <a:t>. </a:t>
            </a:r>
          </a:p>
          <a:p>
            <a:pPr marL="635000" lvl="1">
              <a:spcBef>
                <a:spcPts val="1200"/>
              </a:spcBef>
            </a:pPr>
            <a:r>
              <a:rPr lang="en-US" sz="4000" b="1" i="1" dirty="0" smtClean="0"/>
              <a:t>Parsers</a:t>
            </a:r>
            <a:r>
              <a:rPr lang="en-US" sz="4000" dirty="0" smtClean="0"/>
              <a:t>: A parser definition specifies how to </a:t>
            </a:r>
            <a:r>
              <a:rPr lang="en-US" sz="4000" i="1" u="sng" dirty="0" smtClean="0"/>
              <a:t>identify headers and valid header </a:t>
            </a:r>
            <a:r>
              <a:rPr lang="en-US" sz="4000" dirty="0" smtClean="0"/>
              <a:t>sequences within packets. </a:t>
            </a:r>
          </a:p>
          <a:p>
            <a:pPr marL="635000" lvl="1">
              <a:spcBef>
                <a:spcPts val="1200"/>
              </a:spcBef>
            </a:pPr>
            <a:r>
              <a:rPr lang="en-US" sz="4000" b="1" i="1" dirty="0" smtClean="0"/>
              <a:t>Tables</a:t>
            </a:r>
            <a:r>
              <a:rPr lang="en-US" sz="4000" dirty="0" smtClean="0"/>
              <a:t>: </a:t>
            </a:r>
            <a:r>
              <a:rPr lang="en-US" sz="4000" i="1" u="sng" dirty="0" err="1" smtClean="0"/>
              <a:t>Match+action</a:t>
            </a:r>
            <a:r>
              <a:rPr lang="en-US" sz="4000" i="1" u="sng" dirty="0" smtClean="0"/>
              <a:t> tables </a:t>
            </a:r>
            <a:r>
              <a:rPr lang="en-US" sz="4000" dirty="0" smtClean="0"/>
              <a:t>are the mechanism for performing packet processing. The P4 program defines the fields on which </a:t>
            </a:r>
            <a:r>
              <a:rPr lang="en-US" sz="4000" i="1" u="sng" dirty="0" smtClean="0"/>
              <a:t>a table may match and the actions it may execute</a:t>
            </a:r>
            <a:r>
              <a:rPr lang="en-US" sz="4000" dirty="0" smtClean="0"/>
              <a:t>. </a:t>
            </a:r>
          </a:p>
          <a:p>
            <a:pPr marL="635000" lvl="1">
              <a:spcBef>
                <a:spcPts val="1200"/>
              </a:spcBef>
            </a:pPr>
            <a:r>
              <a:rPr lang="en-US" sz="4000" b="1" i="1" dirty="0" smtClean="0"/>
              <a:t>Actions</a:t>
            </a:r>
            <a:r>
              <a:rPr lang="en-US" sz="4000" dirty="0" smtClean="0"/>
              <a:t>: P4 supports construction of </a:t>
            </a:r>
            <a:r>
              <a:rPr lang="en-US" sz="4000" i="1" u="sng" dirty="0" smtClean="0"/>
              <a:t>complex actions </a:t>
            </a:r>
            <a:r>
              <a:rPr lang="en-US" sz="4000" dirty="0" smtClean="0"/>
              <a:t>from simpler protocol-independent primitives. </a:t>
            </a:r>
          </a:p>
          <a:p>
            <a:pPr marL="635000" lvl="1">
              <a:spcBef>
                <a:spcPts val="1200"/>
              </a:spcBef>
            </a:pPr>
            <a:r>
              <a:rPr lang="en-US" sz="4000" b="1" i="1" dirty="0" smtClean="0"/>
              <a:t>Control Programs</a:t>
            </a:r>
            <a:r>
              <a:rPr lang="en-US" sz="4000" dirty="0" smtClean="0"/>
              <a:t>: The control program determines the </a:t>
            </a:r>
            <a:r>
              <a:rPr lang="en-US" sz="4000" i="1" u="sng" dirty="0" smtClean="0"/>
              <a:t>order of </a:t>
            </a:r>
            <a:r>
              <a:rPr lang="en-US" sz="4000" i="1" u="sng" dirty="0" err="1" smtClean="0"/>
              <a:t>match+action</a:t>
            </a:r>
            <a:r>
              <a:rPr lang="en-US" sz="4000" i="1" u="sng" dirty="0" smtClean="0"/>
              <a:t> tables </a:t>
            </a:r>
            <a:r>
              <a:rPr lang="en-US" sz="4000" dirty="0" smtClean="0"/>
              <a:t>that are applied to a packet. complex actions are available within </a:t>
            </a:r>
            <a:r>
              <a:rPr lang="en-US" sz="4000" dirty="0" err="1" smtClean="0"/>
              <a:t>match+action</a:t>
            </a:r>
            <a:r>
              <a:rPr lang="en-US" sz="4000" dirty="0" smtClean="0"/>
              <a:t> tables.</a:t>
            </a:r>
            <a:endParaRPr lang="en-US" sz="3600" dirty="0" smtClean="0"/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16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P4 Language Example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165412" y="2312896"/>
            <a:ext cx="21999388" cy="10757647"/>
          </a:xfrm>
        </p:spPr>
        <p:txBody>
          <a:bodyPr>
            <a:normAutofit/>
          </a:bodyPr>
          <a:lstStyle/>
          <a:p>
            <a:pPr marL="635000" lvl="1">
              <a:spcBef>
                <a:spcPts val="1200"/>
              </a:spcBef>
            </a:pPr>
            <a:r>
              <a:rPr lang="en-US" sz="4000" dirty="0" smtClean="0"/>
              <a:t>Simple Motivating Example: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3600" dirty="0" smtClean="0"/>
              <a:t>Data-center routing</a:t>
            </a:r>
          </a:p>
          <a:p>
            <a:pPr marL="1905000" lvl="3">
              <a:spcBef>
                <a:spcPts val="1200"/>
              </a:spcBef>
              <a:buFont typeface="Courier New" pitchFamily="49" charset="0"/>
              <a:buChar char="o"/>
            </a:pPr>
            <a:r>
              <a:rPr lang="en-US" sz="3200" dirty="0" smtClean="0"/>
              <a:t>Top-of-rack switches</a:t>
            </a:r>
          </a:p>
          <a:p>
            <a:pPr marL="1905000" lvl="3">
              <a:spcBef>
                <a:spcPts val="1200"/>
              </a:spcBef>
              <a:buFont typeface="Courier New" pitchFamily="49" charset="0"/>
              <a:buChar char="o"/>
            </a:pPr>
            <a:r>
              <a:rPr lang="en-US" sz="3200" dirty="0" smtClean="0"/>
              <a:t>Two tiers of core switches</a:t>
            </a:r>
          </a:p>
          <a:p>
            <a:pPr marL="1905000" lvl="3">
              <a:spcBef>
                <a:spcPts val="1200"/>
              </a:spcBef>
              <a:buFont typeface="Courier New" pitchFamily="49" charset="0"/>
              <a:buChar char="o"/>
            </a:pPr>
            <a:r>
              <a:rPr lang="en-US" sz="3200" dirty="0" smtClean="0"/>
              <a:t>Source routing by </a:t>
            </a:r>
            <a:r>
              <a:rPr lang="en-US" sz="3200" dirty="0" err="1" smtClean="0"/>
              <a:t>ToR</a:t>
            </a:r>
            <a:endParaRPr lang="en-US" sz="3200" dirty="0" smtClean="0"/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3600" dirty="0" smtClean="0"/>
              <a:t>Assume end-hosts growing and core L2 tables overflowing, MPLS option can simplify the core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3600" dirty="0" smtClean="0"/>
              <a:t>Hierarchical tag (</a:t>
            </a:r>
            <a:r>
              <a:rPr lang="en-US" sz="3600" dirty="0" err="1" smtClean="0"/>
              <a:t>mTag</a:t>
            </a:r>
            <a:r>
              <a:rPr lang="en-US" sz="3600" dirty="0" smtClean="0"/>
              <a:t>)</a:t>
            </a:r>
          </a:p>
          <a:p>
            <a:pPr marL="1905000" lvl="3">
              <a:spcBef>
                <a:spcPts val="1200"/>
              </a:spcBef>
              <a:buFont typeface="Courier New" pitchFamily="49" charset="0"/>
              <a:buChar char="o"/>
            </a:pPr>
            <a:r>
              <a:rPr lang="en-US" sz="3200" dirty="0" smtClean="0"/>
              <a:t>Pushed by the </a:t>
            </a:r>
            <a:r>
              <a:rPr lang="en-US" sz="3200" dirty="0" err="1" smtClean="0"/>
              <a:t>ToR</a:t>
            </a:r>
            <a:r>
              <a:rPr lang="en-US" sz="3200" dirty="0" smtClean="0"/>
              <a:t>	</a:t>
            </a:r>
          </a:p>
          <a:p>
            <a:pPr marL="1905000" lvl="3">
              <a:spcBef>
                <a:spcPts val="1200"/>
              </a:spcBef>
              <a:buFont typeface="Courier New" pitchFamily="49" charset="0"/>
              <a:buChar char="o"/>
            </a:pPr>
            <a:r>
              <a:rPr lang="en-US" sz="3200" dirty="0" smtClean="0"/>
              <a:t>Four one-byte fields</a:t>
            </a:r>
          </a:p>
          <a:p>
            <a:pPr marL="1905000" lvl="3">
              <a:spcBef>
                <a:spcPts val="1200"/>
              </a:spcBef>
              <a:buFont typeface="Courier New" pitchFamily="49" charset="0"/>
              <a:buChar char="o"/>
            </a:pPr>
            <a:r>
              <a:rPr lang="en-US" sz="3200" dirty="0" smtClean="0"/>
              <a:t>Two hops up, two down</a:t>
            </a:r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17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P4 Language Example: Header Formats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165412" y="2312896"/>
            <a:ext cx="21999388" cy="10757647"/>
          </a:xfrm>
        </p:spPr>
        <p:txBody>
          <a:bodyPr>
            <a:normAutofit/>
          </a:bodyPr>
          <a:lstStyle/>
          <a:p>
            <a:pPr marL="635000" lvl="1">
              <a:spcBef>
                <a:spcPts val="1200"/>
              </a:spcBef>
            </a:pPr>
            <a:r>
              <a:rPr lang="en-US" sz="4000" dirty="0" smtClean="0"/>
              <a:t>Header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3600" dirty="0" smtClean="0"/>
              <a:t>Ordered list of fields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3600" dirty="0" smtClean="0"/>
              <a:t>A field has a name and width</a:t>
            </a:r>
            <a:endParaRPr lang="en-US" sz="2800" dirty="0" smtClean="0"/>
          </a:p>
        </p:txBody>
      </p:sp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97448" y="6148668"/>
            <a:ext cx="6739314" cy="2833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041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672079" y="7926482"/>
            <a:ext cx="4581804" cy="3507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0420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415653" y="8815107"/>
            <a:ext cx="4432206" cy="3748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18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P4 Language Example: Parser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326778" y="4034119"/>
            <a:ext cx="11080376" cy="3872751"/>
          </a:xfrm>
        </p:spPr>
        <p:txBody>
          <a:bodyPr>
            <a:normAutofit/>
          </a:bodyPr>
          <a:lstStyle/>
          <a:p>
            <a:pPr marL="635000" lvl="1">
              <a:spcBef>
                <a:spcPts val="1200"/>
              </a:spcBef>
            </a:pPr>
            <a:r>
              <a:rPr lang="en-US" sz="4800" dirty="0" smtClean="0"/>
              <a:t>State machine traversing the packet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400" dirty="0" smtClean="0"/>
              <a:t>Extracting field values as it goes</a:t>
            </a:r>
            <a:endParaRPr lang="en-US" sz="3200" dirty="0" smtClean="0"/>
          </a:p>
        </p:txBody>
      </p:sp>
      <p:pic>
        <p:nvPicPr>
          <p:cNvPr id="614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051211" y="2164416"/>
            <a:ext cx="6617354" cy="1092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19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1470211" y="224118"/>
            <a:ext cx="21336000" cy="1532965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/>
            <a:r>
              <a:rPr sz="8000">
                <a:latin typeface="+mj-lt"/>
                <a:cs typeface="Times New Roman" pitchFamily="18" charset="0"/>
              </a:rPr>
              <a:t>Outline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xfrm>
            <a:off x="1541930" y="2097742"/>
            <a:ext cx="21336000" cy="10273553"/>
          </a:xfrm>
          <a:prstGeom prst="rect">
            <a:avLst/>
          </a:prstGeom>
        </p:spPr>
        <p:txBody>
          <a:bodyPr anchor="t">
            <a:normAutofit fontScale="92500"/>
          </a:bodyPr>
          <a:lstStyle/>
          <a:p>
            <a:pPr>
              <a:buFont typeface="Wingdings" pitchFamily="2" charset="2"/>
              <a:buChar char="§"/>
            </a:pPr>
            <a:r>
              <a:rPr lang="en-US" sz="4000" b="1" i="1" dirty="0" smtClean="0"/>
              <a:t>Paper #1</a:t>
            </a:r>
            <a:r>
              <a:rPr lang="en-US" sz="4000" i="1" dirty="0" smtClean="0"/>
              <a:t>: </a:t>
            </a:r>
            <a:r>
              <a:rPr lang="en-US" sz="4000" dirty="0" smtClean="0"/>
              <a:t>"</a:t>
            </a:r>
            <a:r>
              <a:rPr lang="en-US" sz="4000" dirty="0" err="1" smtClean="0"/>
              <a:t>OpenFlow</a:t>
            </a:r>
            <a:r>
              <a:rPr lang="en-US" sz="4000" dirty="0" smtClean="0"/>
              <a:t>: enabling innovation in campus networks."</a:t>
            </a:r>
            <a:endParaRPr lang="en-US" sz="4000" i="1" dirty="0" smtClean="0"/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smtClean="0"/>
              <a:t>Introduction &amp; Motivation</a:t>
            </a:r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err="1" smtClean="0"/>
              <a:t>OpenFlow</a:t>
            </a:r>
            <a:r>
              <a:rPr lang="en-US" sz="3600" dirty="0" smtClean="0"/>
              <a:t> Switch</a:t>
            </a:r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smtClean="0"/>
              <a:t>Using </a:t>
            </a:r>
            <a:r>
              <a:rPr lang="en-US" sz="3600" dirty="0" err="1" smtClean="0"/>
              <a:t>OpenFlow</a:t>
            </a:r>
            <a:endParaRPr lang="en-US" sz="3600" dirty="0" smtClean="0"/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smtClean="0"/>
              <a:t>Conclusion</a:t>
            </a:r>
          </a:p>
          <a:p>
            <a:pPr>
              <a:buFont typeface="Wingdings" pitchFamily="2" charset="2"/>
              <a:buChar char="§"/>
            </a:pPr>
            <a:r>
              <a:rPr lang="en-US" sz="4000" b="1" i="1" dirty="0" smtClean="0"/>
              <a:t>Paper #2</a:t>
            </a:r>
            <a:r>
              <a:rPr lang="en-US" sz="4000" i="1" dirty="0" smtClean="0"/>
              <a:t>: </a:t>
            </a:r>
            <a:r>
              <a:rPr lang="en-US" sz="4000" dirty="0" smtClean="0"/>
              <a:t>"P4: Programming protocol-independent packet processors."</a:t>
            </a:r>
            <a:endParaRPr lang="en-US" sz="4000" i="1" dirty="0" smtClean="0"/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smtClean="0"/>
              <a:t>Introduction &amp; Motivation</a:t>
            </a:r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smtClean="0"/>
              <a:t>Abstract Forwarding Model</a:t>
            </a:r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smtClean="0"/>
              <a:t>A Programming Language</a:t>
            </a:r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smtClean="0"/>
              <a:t>P4 Language Example</a:t>
            </a:r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smtClean="0"/>
              <a:t>Compiling a P4 Program</a:t>
            </a:r>
          </a:p>
          <a:p>
            <a:pPr marL="1492250" lvl="1" indent="-857250">
              <a:buFont typeface="+mj-lt"/>
              <a:buAutoNum type="romanUcPeriod"/>
            </a:pPr>
            <a:r>
              <a:rPr lang="en-US" sz="3600" dirty="0" smtClean="0"/>
              <a:t>Conclusion</a:t>
            </a:r>
          </a:p>
          <a:p>
            <a:pPr marL="635000" lvl="1">
              <a:buFont typeface="Wingdings" pitchFamily="2" charset="2"/>
              <a:buChar char="§"/>
            </a:pPr>
            <a:r>
              <a:rPr lang="en-US" sz="4000" b="1" i="1" dirty="0" smtClean="0"/>
              <a:t>Discussions &amp; Observations: Paper#1 &amp; Paper#2</a:t>
            </a:r>
          </a:p>
          <a:p>
            <a:pPr lvl="1"/>
            <a:endParaRPr lang="en-US" sz="3600" dirty="0"/>
          </a:p>
        </p:txBody>
      </p:sp>
      <p:sp>
        <p:nvSpPr>
          <p:cNvPr id="5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2</a:t>
            </a:fld>
            <a:endParaRPr lang="en-US" altLang="zh-TW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P4 Language Example: Typed Tables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896472" y="2438402"/>
            <a:ext cx="11080376" cy="3872751"/>
          </a:xfrm>
        </p:spPr>
        <p:txBody>
          <a:bodyPr>
            <a:normAutofit fontScale="77500" lnSpcReduction="20000"/>
          </a:bodyPr>
          <a:lstStyle/>
          <a:p>
            <a:pPr marL="635000" lvl="1">
              <a:spcBef>
                <a:spcPts val="1200"/>
              </a:spcBef>
            </a:pPr>
            <a:r>
              <a:rPr lang="en-US" sz="4800" dirty="0" smtClean="0"/>
              <a:t>Describe each packet-processing stage 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800" dirty="0" smtClean="0"/>
              <a:t>What fields are matched, and in what way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800" dirty="0" smtClean="0"/>
              <a:t>What action functions are performed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800" dirty="0" smtClean="0"/>
              <a:t>(Optionally) a hint about max number of rules</a:t>
            </a:r>
            <a:endParaRPr lang="en-US" sz="3200" dirty="0" smtClean="0"/>
          </a:p>
        </p:txBody>
      </p:sp>
      <p:pic>
        <p:nvPicPr>
          <p:cNvPr id="624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01787" y="7165882"/>
            <a:ext cx="10197919" cy="51874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246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976257" y="2252941"/>
            <a:ext cx="8130708" cy="105597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20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P4 Language Example: Action functions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326778" y="4034119"/>
            <a:ext cx="11080376" cy="3872751"/>
          </a:xfrm>
        </p:spPr>
        <p:txBody>
          <a:bodyPr>
            <a:normAutofit/>
          </a:bodyPr>
          <a:lstStyle/>
          <a:p>
            <a:pPr marL="635000" lvl="1">
              <a:spcBef>
                <a:spcPts val="1200"/>
              </a:spcBef>
            </a:pPr>
            <a:r>
              <a:rPr lang="en-US" sz="4800" dirty="0" smtClean="0"/>
              <a:t>Custom actions built from primitives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400" dirty="0" smtClean="0"/>
              <a:t>Add, remove, copy, set, increment, checksum</a:t>
            </a:r>
            <a:endParaRPr lang="en-US" sz="2800" dirty="0" smtClean="0"/>
          </a:p>
        </p:txBody>
      </p:sp>
      <p:pic>
        <p:nvPicPr>
          <p:cNvPr id="634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967322" y="3641911"/>
            <a:ext cx="10659023" cy="7133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21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P4 Language Example: Control Flow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272989" y="2474260"/>
            <a:ext cx="11080376" cy="3872751"/>
          </a:xfrm>
        </p:spPr>
        <p:txBody>
          <a:bodyPr>
            <a:normAutofit fontScale="92500"/>
          </a:bodyPr>
          <a:lstStyle/>
          <a:p>
            <a:pPr marL="635000" lvl="1">
              <a:spcBef>
                <a:spcPts val="1200"/>
              </a:spcBef>
            </a:pPr>
            <a:r>
              <a:rPr lang="en-US" sz="4800" dirty="0" smtClean="0"/>
              <a:t>Flow of control from one table to the next</a:t>
            </a:r>
          </a:p>
          <a:p>
            <a:pPr marL="1270000" lvl="2">
              <a:spcBef>
                <a:spcPts val="1200"/>
              </a:spcBef>
            </a:pPr>
            <a:r>
              <a:rPr lang="en-US" sz="3900" dirty="0" smtClean="0"/>
              <a:t>Collection of functions, conditionals, and tables</a:t>
            </a:r>
          </a:p>
          <a:p>
            <a:pPr marL="635000" lvl="1">
              <a:spcBef>
                <a:spcPts val="1200"/>
              </a:spcBef>
            </a:pPr>
            <a:r>
              <a:rPr lang="en-US" sz="4800" dirty="0" smtClean="0"/>
              <a:t>For a </a:t>
            </a:r>
            <a:r>
              <a:rPr lang="en-US" sz="4800" dirty="0" err="1" smtClean="0"/>
              <a:t>ToR</a:t>
            </a:r>
            <a:r>
              <a:rPr lang="en-US" sz="4800" dirty="0" smtClean="0"/>
              <a:t> switch:</a:t>
            </a:r>
            <a:endParaRPr lang="en-US" sz="2800" dirty="0" smtClean="0"/>
          </a:p>
        </p:txBody>
      </p:sp>
      <p:pic>
        <p:nvPicPr>
          <p:cNvPr id="645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10031" y="6322640"/>
            <a:ext cx="10794346" cy="535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451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137901" y="4743730"/>
            <a:ext cx="9012952" cy="8111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14389858" y="3658217"/>
            <a:ext cx="843692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Simple imperative representation</a:t>
            </a:r>
            <a:endParaRPr lang="en-US" sz="4400" dirty="0"/>
          </a:p>
        </p:txBody>
      </p:sp>
      <p:sp>
        <p:nvSpPr>
          <p:cNvPr id="7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3208508" y="128651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22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P4 Compiler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165412" y="2312896"/>
            <a:ext cx="21999388" cy="10757647"/>
          </a:xfrm>
        </p:spPr>
        <p:txBody>
          <a:bodyPr>
            <a:normAutofit/>
          </a:bodyPr>
          <a:lstStyle/>
          <a:p>
            <a:pPr marL="635000" lvl="1">
              <a:spcBef>
                <a:spcPts val="1200"/>
              </a:spcBef>
            </a:pPr>
            <a:r>
              <a:rPr lang="en-US" sz="4800" dirty="0" smtClean="0"/>
              <a:t>Parser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000" dirty="0" smtClean="0"/>
              <a:t>Programmable parser: translate to state machine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000" dirty="0" smtClean="0"/>
              <a:t>Fixed parser: verify the description is consistent</a:t>
            </a:r>
          </a:p>
          <a:p>
            <a:pPr marL="635000" lvl="1">
              <a:spcBef>
                <a:spcPts val="1200"/>
              </a:spcBef>
            </a:pPr>
            <a:r>
              <a:rPr lang="en-US" sz="4800" dirty="0" smtClean="0"/>
              <a:t>Control program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000" dirty="0" smtClean="0"/>
              <a:t>Target-independent: table graph of dependencies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000" dirty="0" smtClean="0"/>
              <a:t>Target-dependent: mapping to switch resources</a:t>
            </a:r>
          </a:p>
          <a:p>
            <a:pPr marL="635000" lvl="1">
              <a:spcBef>
                <a:spcPts val="1200"/>
              </a:spcBef>
            </a:pPr>
            <a:r>
              <a:rPr lang="en-US" sz="4800" dirty="0" smtClean="0"/>
              <a:t>Rule translation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000" dirty="0" smtClean="0"/>
              <a:t>Verify that rules agree with the (logical) table types</a:t>
            </a:r>
          </a:p>
          <a:p>
            <a:pPr marL="1270000" lvl="2"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4000" dirty="0" smtClean="0"/>
              <a:t>Translate the rules to the physical tables</a:t>
            </a:r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23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P4 Compiler: Compiling to Target Switches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681319" y="2115673"/>
            <a:ext cx="11510682" cy="10757647"/>
          </a:xfrm>
        </p:spPr>
        <p:txBody>
          <a:bodyPr>
            <a:normAutofit fontScale="92500"/>
          </a:bodyPr>
          <a:lstStyle/>
          <a:p>
            <a:pPr marL="635000" lvl="1">
              <a:spcBef>
                <a:spcPts val="1200"/>
              </a:spcBef>
            </a:pPr>
            <a:r>
              <a:rPr lang="en-US" sz="4800" dirty="0" smtClean="0"/>
              <a:t>Software switches</a:t>
            </a:r>
          </a:p>
          <a:p>
            <a:pPr marL="1270000" lvl="2">
              <a:spcBef>
                <a:spcPts val="1200"/>
              </a:spcBef>
            </a:pPr>
            <a:r>
              <a:rPr lang="en-US" sz="4000" dirty="0" smtClean="0"/>
              <a:t>Directly map the table graph to switch tables</a:t>
            </a:r>
          </a:p>
          <a:p>
            <a:pPr marL="1270000" lvl="2">
              <a:spcBef>
                <a:spcPts val="1200"/>
              </a:spcBef>
            </a:pPr>
            <a:r>
              <a:rPr lang="en-US" sz="4000" dirty="0" smtClean="0"/>
              <a:t>Use data structure for exact/prefix/ternary match</a:t>
            </a:r>
          </a:p>
          <a:p>
            <a:pPr marL="635000" lvl="1">
              <a:spcBef>
                <a:spcPts val="1200"/>
              </a:spcBef>
            </a:pPr>
            <a:r>
              <a:rPr lang="en-US" sz="4800" dirty="0" smtClean="0"/>
              <a:t>Hardware switches with RAM and TCAM</a:t>
            </a:r>
          </a:p>
          <a:p>
            <a:pPr marL="1270000" lvl="2">
              <a:spcBef>
                <a:spcPts val="1200"/>
              </a:spcBef>
            </a:pPr>
            <a:r>
              <a:rPr lang="en-US" sz="4000" dirty="0" smtClean="0"/>
              <a:t>RAM: hash table for tables with exact match</a:t>
            </a:r>
          </a:p>
          <a:p>
            <a:pPr marL="1270000" lvl="2">
              <a:spcBef>
                <a:spcPts val="1200"/>
              </a:spcBef>
            </a:pPr>
            <a:r>
              <a:rPr lang="en-US" sz="4000" dirty="0" smtClean="0"/>
              <a:t>TCAM: for tables with wildcards in the match</a:t>
            </a:r>
          </a:p>
          <a:p>
            <a:pPr marL="635000" lvl="1">
              <a:spcBef>
                <a:spcPts val="1200"/>
              </a:spcBef>
            </a:pPr>
            <a:r>
              <a:rPr lang="en-US" sz="4800" dirty="0" smtClean="0"/>
              <a:t>Switches with parallel tables</a:t>
            </a:r>
          </a:p>
          <a:p>
            <a:pPr marL="1270000" lvl="2">
              <a:spcBef>
                <a:spcPts val="1200"/>
              </a:spcBef>
            </a:pPr>
            <a:r>
              <a:rPr lang="en-US" sz="4000" dirty="0" smtClean="0"/>
              <a:t>Analyze table graph for possible concurrency</a:t>
            </a:r>
          </a:p>
        </p:txBody>
      </p:sp>
      <p:sp>
        <p:nvSpPr>
          <p:cNvPr id="7" name="Text Placeholder 13"/>
          <p:cNvSpPr txBox="1">
            <a:spLocks/>
          </p:cNvSpPr>
          <p:nvPr/>
        </p:nvSpPr>
        <p:spPr>
          <a:xfrm>
            <a:off x="12335436" y="2228269"/>
            <a:ext cx="11510682" cy="10757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marL="635000" lvl="1" indent="-635000" algn="l" hangingPunct="1">
              <a:lnSpc>
                <a:spcPct val="150000"/>
              </a:lnSpc>
              <a:spcBef>
                <a:spcPts val="1200"/>
              </a:spcBef>
              <a:buClr>
                <a:srgbClr val="515151"/>
              </a:buClr>
              <a:buSzPct val="75000"/>
              <a:buFontTx/>
              <a:buChar char="•"/>
            </a:pPr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Applying actions at the end of pipeline</a:t>
            </a:r>
          </a:p>
          <a:p>
            <a:pPr marL="1255713" lvl="6" indent="-449263" algn="l" hangingPunct="1">
              <a:lnSpc>
                <a:spcPct val="150000"/>
              </a:lnSpc>
              <a:spcBef>
                <a:spcPts val="1200"/>
              </a:spcBef>
              <a:buClr>
                <a:srgbClr val="515151"/>
              </a:buClr>
              <a:buSzPct val="75000"/>
              <a:buFont typeface="Wingdings" pitchFamily="2" charset="2"/>
              <a:buChar char="§"/>
            </a:pPr>
            <a:r>
              <a:rPr lang="en-US" sz="3900" dirty="0" smtClean="0">
                <a:latin typeface="Arial" panose="020B0604020202020204" pitchFamily="34" charset="0"/>
                <a:cs typeface="Arial" panose="020B0604020202020204" pitchFamily="34" charset="0"/>
              </a:rPr>
              <a:t>Instantiate tables that generate meta-data</a:t>
            </a:r>
          </a:p>
          <a:p>
            <a:pPr marL="1255713" lvl="2" indent="-449263" algn="l" hangingPunct="1">
              <a:lnSpc>
                <a:spcPct val="150000"/>
              </a:lnSpc>
              <a:spcBef>
                <a:spcPts val="1200"/>
              </a:spcBef>
              <a:buClr>
                <a:srgbClr val="515151"/>
              </a:buClr>
              <a:buSzPct val="75000"/>
              <a:buFont typeface="Wingdings" pitchFamily="2" charset="2"/>
              <a:buChar char="§"/>
            </a:pPr>
            <a:r>
              <a:rPr lang="en-US" sz="3900" dirty="0" smtClean="0">
                <a:latin typeface="Arial" panose="020B0604020202020204" pitchFamily="34" charset="0"/>
                <a:cs typeface="Arial" panose="020B0604020202020204" pitchFamily="34" charset="0"/>
              </a:rPr>
              <a:t>Use meta-data to perform actions at the end</a:t>
            </a:r>
          </a:p>
          <a:p>
            <a:pPr marL="635000" lvl="1" indent="-635000" algn="l" hangingPunct="1">
              <a:lnSpc>
                <a:spcPct val="150000"/>
              </a:lnSpc>
              <a:spcBef>
                <a:spcPts val="1200"/>
              </a:spcBef>
              <a:buClr>
                <a:srgbClr val="515151"/>
              </a:buClr>
              <a:buSzPct val="75000"/>
              <a:buFontTx/>
              <a:buChar char="•"/>
            </a:pPr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Switches with a few physical tables</a:t>
            </a:r>
          </a:p>
          <a:p>
            <a:pPr marL="1255713" lvl="6" indent="-449263" algn="l" hangingPunct="1">
              <a:lnSpc>
                <a:spcPct val="150000"/>
              </a:lnSpc>
              <a:spcBef>
                <a:spcPts val="1200"/>
              </a:spcBef>
              <a:buClr>
                <a:srgbClr val="515151"/>
              </a:buClr>
              <a:buSzPct val="75000"/>
              <a:buFont typeface="Wingdings" pitchFamily="2" charset="2"/>
              <a:buChar char="§"/>
            </a:pP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Map multiple logical tables to a physical table</a:t>
            </a:r>
          </a:p>
          <a:p>
            <a:pPr marL="1255713" lvl="6" indent="-449263" algn="l" hangingPunct="1">
              <a:lnSpc>
                <a:spcPct val="150000"/>
              </a:lnSpc>
              <a:spcBef>
                <a:spcPts val="1200"/>
              </a:spcBef>
              <a:buClr>
                <a:srgbClr val="515151"/>
              </a:buClr>
              <a:buSzPct val="75000"/>
              <a:buFont typeface="Wingdings" pitchFamily="2" charset="2"/>
              <a:buChar char="§"/>
            </a:pP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“Compose” rules from multiple logical tables into “cross product” of rules in physical table</a:t>
            </a:r>
          </a:p>
        </p:txBody>
      </p:sp>
      <p:sp>
        <p:nvSpPr>
          <p:cNvPr id="5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24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Conclusion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183342" y="2151531"/>
            <a:ext cx="21999388" cy="10757647"/>
          </a:xfrm>
        </p:spPr>
        <p:txBody>
          <a:bodyPr>
            <a:normAutofit fontScale="92500" lnSpcReduction="20000"/>
          </a:bodyPr>
          <a:lstStyle/>
          <a:p>
            <a:pPr marL="635000" lvl="1">
              <a:spcBef>
                <a:spcPts val="1200"/>
              </a:spcBef>
            </a:pPr>
            <a:r>
              <a:rPr lang="en-US" sz="4800" dirty="0" err="1" smtClean="0"/>
              <a:t>OpenFlow</a:t>
            </a:r>
            <a:r>
              <a:rPr lang="en-US" sz="4800" dirty="0" smtClean="0"/>
              <a:t> 1.x</a:t>
            </a:r>
          </a:p>
          <a:p>
            <a:pPr marL="1270000" lvl="2">
              <a:spcBef>
                <a:spcPts val="1200"/>
              </a:spcBef>
            </a:pPr>
            <a:r>
              <a:rPr lang="en-US" sz="4800" dirty="0" smtClean="0"/>
              <a:t>Vendor-agnostic API</a:t>
            </a:r>
          </a:p>
          <a:p>
            <a:pPr marL="1270000" lvl="2">
              <a:spcBef>
                <a:spcPts val="1200"/>
              </a:spcBef>
            </a:pPr>
            <a:r>
              <a:rPr lang="en-US" sz="4800" dirty="0" smtClean="0"/>
              <a:t>But, only for fixed-function switches</a:t>
            </a:r>
          </a:p>
          <a:p>
            <a:pPr marL="635000" lvl="1">
              <a:spcBef>
                <a:spcPts val="1200"/>
              </a:spcBef>
            </a:pPr>
            <a:r>
              <a:rPr lang="en-US" sz="4800" dirty="0" smtClean="0"/>
              <a:t>An alternate future</a:t>
            </a:r>
          </a:p>
          <a:p>
            <a:pPr marL="1270000" lvl="2">
              <a:spcBef>
                <a:spcPts val="1200"/>
              </a:spcBef>
            </a:pPr>
            <a:r>
              <a:rPr lang="en-US" sz="4800" dirty="0" smtClean="0"/>
              <a:t>Protocol independence</a:t>
            </a:r>
          </a:p>
          <a:p>
            <a:pPr marL="1270000" lvl="2">
              <a:spcBef>
                <a:spcPts val="1200"/>
              </a:spcBef>
            </a:pPr>
            <a:r>
              <a:rPr lang="en-US" sz="4800" dirty="0" smtClean="0"/>
              <a:t>Target independence</a:t>
            </a:r>
          </a:p>
          <a:p>
            <a:pPr marL="1270000" lvl="2">
              <a:spcBef>
                <a:spcPts val="1200"/>
              </a:spcBef>
            </a:pPr>
            <a:r>
              <a:rPr lang="en-US" sz="4800" dirty="0" err="1" smtClean="0"/>
              <a:t>Reconfigurability</a:t>
            </a:r>
            <a:r>
              <a:rPr lang="en-US" sz="4800" dirty="0" smtClean="0"/>
              <a:t> in the field</a:t>
            </a:r>
          </a:p>
          <a:p>
            <a:pPr marL="635000" lvl="1">
              <a:spcBef>
                <a:spcPts val="1200"/>
              </a:spcBef>
            </a:pPr>
            <a:r>
              <a:rPr lang="en-US" sz="4800" dirty="0" smtClean="0"/>
              <a:t>P4 language: a straw-man proposal</a:t>
            </a:r>
          </a:p>
          <a:p>
            <a:pPr marL="1270000" lvl="2">
              <a:spcBef>
                <a:spcPts val="1200"/>
              </a:spcBef>
            </a:pPr>
            <a:r>
              <a:rPr lang="en-US" sz="4800" dirty="0" smtClean="0"/>
              <a:t>To trigger discussion and debate</a:t>
            </a:r>
          </a:p>
          <a:p>
            <a:pPr marL="1270000" lvl="2">
              <a:spcBef>
                <a:spcPts val="1200"/>
              </a:spcBef>
            </a:pPr>
            <a:r>
              <a:rPr lang="en-US" sz="4800" dirty="0" smtClean="0"/>
              <a:t>Much, much more work to do!</a:t>
            </a:r>
            <a:endParaRPr lang="en-US" sz="4000" dirty="0" smtClean="0"/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25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Discussions &amp; Observations: Paper#1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183342" y="2008094"/>
            <a:ext cx="21999388" cy="10793506"/>
          </a:xfrm>
        </p:spPr>
        <p:txBody>
          <a:bodyPr>
            <a:normAutofit fontScale="92500"/>
          </a:bodyPr>
          <a:lstStyle/>
          <a:p>
            <a:pPr>
              <a:spcBef>
                <a:spcPts val="1200"/>
              </a:spcBef>
            </a:pPr>
            <a:r>
              <a:rPr lang="en-US" sz="4300" b="1" i="1" dirty="0" smtClean="0"/>
              <a:t>Our Observations (Performance, Scalability, Efficiency &amp; Security):</a:t>
            </a: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en-US" sz="3500" dirty="0" smtClean="0"/>
              <a:t>Scalability: How many flows can the flow table handle? How a centralized controller is fast enough to install new flows on switches? How many network devices a centralized controller dynamically manage? Single-point of Failure?</a:t>
            </a: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en-US" sz="3500" dirty="0" smtClean="0"/>
              <a:t>Efficiency issues as the resources are shared by the research traffic and production traffic?</a:t>
            </a: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en-US" sz="3500" dirty="0" smtClean="0"/>
              <a:t>When a router or switch fails, how does the network behaves? How does the controller get informed about the loss of a router?</a:t>
            </a: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en-US" sz="3500" dirty="0" smtClean="0"/>
              <a:t>This paper also doesn’t consider security. If the rules are not configuring correctly or there exist malicious hosts, parallel traffics may influence each other.</a:t>
            </a: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en-US" sz="3500" dirty="0" smtClean="0"/>
              <a:t>The header fields defined in this paper are very limited. What if we want to more combination?</a:t>
            </a: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en-US" sz="3500" dirty="0" smtClean="0"/>
              <a:t>Skills required for </a:t>
            </a:r>
            <a:r>
              <a:rPr lang="en-US" sz="3500" dirty="0" err="1" smtClean="0"/>
              <a:t>OpenFlow</a:t>
            </a:r>
            <a:r>
              <a:rPr lang="en-US" sz="3500" dirty="0" smtClean="0"/>
              <a:t> configuration in switches and routers? How much complexity will be increases for network administrators?</a:t>
            </a:r>
            <a:endParaRPr lang="en-US" sz="4600" dirty="0" smtClean="0"/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26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16426" y="251015"/>
            <a:ext cx="21336000" cy="1237127"/>
          </a:xfrm>
        </p:spPr>
        <p:txBody>
          <a:bodyPr>
            <a:noAutofit/>
          </a:bodyPr>
          <a:lstStyle/>
          <a:p>
            <a:pPr algn="l"/>
            <a:r>
              <a:rPr lang="en-US" altLang="zh-TW" sz="8000" dirty="0" smtClean="0"/>
              <a:t>Discussions &amp; Observations: Paper#2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147484" y="1882584"/>
            <a:ext cx="21999388" cy="11259670"/>
          </a:xfrm>
        </p:spPr>
        <p:txBody>
          <a:bodyPr>
            <a:normAutofit fontScale="55000" lnSpcReduction="20000"/>
          </a:bodyPr>
          <a:lstStyle/>
          <a:p>
            <a:pPr>
              <a:spcBef>
                <a:spcPts val="1200"/>
              </a:spcBef>
            </a:pPr>
            <a:r>
              <a:rPr lang="en-US" sz="6500" b="1" i="1" dirty="0" smtClean="0"/>
              <a:t>Our Observations: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sz="5800" dirty="0" smtClean="0"/>
              <a:t>I think making the compiler is really important part and it can bring many bad results like high latency, overhead of switches and so on.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sz="5800" dirty="0" smtClean="0"/>
              <a:t>I wonder if the P4 language and compiler really will not require version-up like </a:t>
            </a:r>
            <a:r>
              <a:rPr lang="en-US" sz="5800" dirty="0" err="1" smtClean="0"/>
              <a:t>OpenFlow</a:t>
            </a:r>
            <a:r>
              <a:rPr lang="en-US" sz="5800" dirty="0" smtClean="0"/>
              <a:t> 1.x.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sz="5800" dirty="0" smtClean="0"/>
              <a:t>Compatibility issue?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sz="5800" dirty="0" smtClean="0"/>
              <a:t>Just suggested the direction that’s needed for “flexible parsing, flexible actions, and flexible flow control through flexible tables. Why not we should have to think about a generalized framework?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sz="5800" dirty="0" smtClean="0"/>
              <a:t>The heterogeneous nature of the switch environment also makes it tough to develop one API to suit everyone.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sz="5800" dirty="0" smtClean="0"/>
              <a:t>What is the current status for implementing this in hardware and determining how it stacks up against current </a:t>
            </a:r>
            <a:r>
              <a:rPr lang="en-US" sz="5800" dirty="0" err="1" smtClean="0"/>
              <a:t>OpenFlow</a:t>
            </a:r>
            <a:r>
              <a:rPr lang="en-US" sz="5800" dirty="0" smtClean="0"/>
              <a:t> switches? Performance? Discourage people from using it.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sz="5800" dirty="0" smtClean="0"/>
              <a:t>What if we create intent-driven approach which can provides generalized and abstracted policy semantics for packet processing instead of programming?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sz="5800" dirty="0" smtClean="0"/>
              <a:t>Instead of hardwired packet processing pipeline in an ASIC, The more flexible choice is a network processor, where one of many cores is assigned to actually run code for a given packet.</a:t>
            </a:r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27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xfrm>
            <a:off x="1257766" y="4338918"/>
            <a:ext cx="21336000" cy="3460376"/>
          </a:xfrm>
          <a:prstGeom prst="rect">
            <a:avLst/>
          </a:prstGeom>
        </p:spPr>
        <p:txBody>
          <a:bodyPr>
            <a:normAutofit/>
          </a:bodyPr>
          <a:lstStyle>
            <a:lvl1pPr defTabSz="742950">
              <a:defRPr sz="12600">
                <a:effectLst>
                  <a:outerShdw blurRad="34289" dist="45720" dir="3000000" rotWithShape="0">
                    <a:srgbClr val="FFFFFF">
                      <a:alpha val="60000"/>
                    </a:srgbClr>
                  </a:outerShdw>
                </a:effectLst>
              </a:defRPr>
            </a:lvl1pPr>
          </a:lstStyle>
          <a:p>
            <a:r>
              <a:rPr lang="en-US" sz="9600" b="1" i="1" dirty="0" smtClean="0"/>
              <a:t>Paper #1</a:t>
            </a:r>
            <a:r>
              <a:rPr lang="en-US" sz="9600" i="1" dirty="0" smtClean="0"/>
              <a:t>: </a:t>
            </a:r>
            <a:r>
              <a:rPr lang="en-US" sz="9600" dirty="0" smtClean="0"/>
              <a:t>"</a:t>
            </a:r>
            <a:r>
              <a:rPr lang="en-US" sz="9600" dirty="0" err="1" smtClean="0"/>
              <a:t>OpenFlow</a:t>
            </a:r>
            <a:r>
              <a:rPr lang="en-US" sz="9600" dirty="0" smtClean="0"/>
              <a:t>: enabling innovation in campus networks.”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3</a:t>
            </a:fld>
            <a:endParaRPr lang="en-US" altLang="zh-TW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88141" y="277906"/>
            <a:ext cx="21336000" cy="1768929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Introduction &amp; Motivation</a:t>
            </a:r>
            <a:endParaRPr lang="zh-TW" altLang="en-US" sz="80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idx="1"/>
          </p:nvPr>
        </p:nvSpPr>
        <p:spPr>
          <a:xfrm>
            <a:off x="1524000" y="2402541"/>
            <a:ext cx="20977412" cy="1039905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 smtClean="0"/>
              <a:t>Current network infrastructure: enormous installed base equipments and protocols</a:t>
            </a:r>
          </a:p>
          <a:p>
            <a:r>
              <a:rPr lang="en-US" sz="4000" dirty="0" smtClean="0"/>
              <a:t>Blessing and curse for networking researchers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 smtClean="0"/>
              <a:t>Work more relevant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 smtClean="0"/>
              <a:t>Impact on network innovations</a:t>
            </a:r>
          </a:p>
          <a:p>
            <a:r>
              <a:rPr lang="en-US" sz="4000" dirty="0" smtClean="0"/>
              <a:t>Reluctance to experiment with production traffic</a:t>
            </a:r>
          </a:p>
          <a:p>
            <a:r>
              <a:rPr lang="en-US" sz="4000" dirty="0" smtClean="0"/>
              <a:t>High barriers for new ideas</a:t>
            </a:r>
          </a:p>
          <a:p>
            <a:r>
              <a:rPr lang="en-US" sz="4000" dirty="0" smtClean="0"/>
              <a:t>No practical way to experiment with new network protocols (new routing protocols, alternative to IP, etc)</a:t>
            </a:r>
          </a:p>
          <a:p>
            <a:r>
              <a:rPr lang="en-US" sz="4000" dirty="0" smtClean="0"/>
              <a:t>New ideas untried and untested</a:t>
            </a:r>
          </a:p>
          <a:p>
            <a:r>
              <a:rPr lang="en-US" sz="4000" dirty="0" smtClean="0"/>
              <a:t>Commonly held belief that network infrastructure has “ossified”</a:t>
            </a:r>
          </a:p>
          <a:p>
            <a:endParaRPr lang="en-US" sz="4000" dirty="0" smtClean="0"/>
          </a:p>
          <a:p>
            <a:pPr algn="ctr">
              <a:buNone/>
            </a:pPr>
            <a:r>
              <a:rPr lang="en-US" sz="4000" b="1" dirty="0" smtClean="0"/>
              <a:t>What is the solution?</a:t>
            </a:r>
          </a:p>
          <a:p>
            <a:pPr algn="ctr">
              <a:buNone/>
            </a:pPr>
            <a:r>
              <a:rPr lang="en-US" sz="4000" b="1" dirty="0" smtClean="0"/>
              <a:t>“Programmable Networks”</a:t>
            </a:r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4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0" y="537882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Introduction &amp; Motivation (Cont…)</a:t>
            </a:r>
            <a:endParaRPr lang="zh-TW" altLang="en-US" sz="80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idx="1"/>
          </p:nvPr>
        </p:nvSpPr>
        <p:spPr>
          <a:xfrm>
            <a:off x="1523999" y="2294965"/>
            <a:ext cx="21873883" cy="10506636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 smtClean="0"/>
              <a:t>Few questions are focuses: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How can we run experiments in our campus networks?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How network admin comfortable to putting experimental equipments?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How researchers control portion of network that doesn’t disturb others?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What functionality needed in network switches to enable experiments?</a:t>
            </a:r>
          </a:p>
          <a:p>
            <a:r>
              <a:rPr lang="en-US" sz="4000" dirty="0" smtClean="0"/>
              <a:t>Commercial equipments provides an open, programmable, virtualized platform: </a:t>
            </a:r>
            <a:r>
              <a:rPr lang="en-US" sz="4000" i="1" u="sng" dirty="0" smtClean="0"/>
              <a:t>Short-term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Typically do not provide open software platform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Narrow external interfaces (i.e. just for packet forwarding)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Internal flexibility is hidden</a:t>
            </a:r>
          </a:p>
          <a:p>
            <a:r>
              <a:rPr lang="en-US" sz="4000" dirty="0" smtClean="0"/>
              <a:t>Few Open platform solutions exist: </a:t>
            </a:r>
            <a:r>
              <a:rPr lang="en-US" sz="4000" i="1" u="sng" dirty="0" smtClean="0"/>
              <a:t>but insufficient performance and too expensive: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Operating system based (Linux distribution, XORP)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ATCA-based virtualized programmable router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err="1" smtClean="0"/>
              <a:t>NetFPGA</a:t>
            </a:r>
            <a:endParaRPr lang="en-US" sz="3200" dirty="0" smtClean="0"/>
          </a:p>
          <a:p>
            <a:pPr marL="635000" lvl="1"/>
            <a:r>
              <a:rPr lang="en-US" sz="4000" dirty="0" smtClean="0"/>
              <a:t>This paper proposed a new switch feature that can help extend programmability: </a:t>
            </a:r>
          </a:p>
          <a:p>
            <a:pPr lvl="1">
              <a:buFont typeface="Wingdings" pitchFamily="2" charset="2"/>
              <a:buChar char="§"/>
            </a:pPr>
            <a:r>
              <a:rPr lang="en-US" sz="3200" dirty="0" smtClean="0"/>
              <a:t>The </a:t>
            </a:r>
            <a:r>
              <a:rPr lang="en-US" sz="3200" dirty="0" err="1" smtClean="0"/>
              <a:t>OpenFlow</a:t>
            </a:r>
            <a:r>
              <a:rPr lang="en-US" sz="3200" dirty="0" smtClean="0"/>
              <a:t> Switch</a:t>
            </a:r>
          </a:p>
          <a:p>
            <a:pPr marL="635000" lvl="1"/>
            <a:endParaRPr lang="en-US" sz="4000" dirty="0" smtClean="0"/>
          </a:p>
          <a:p>
            <a:pPr lvl="1">
              <a:buNone/>
            </a:pPr>
            <a:endParaRPr lang="en-US" sz="3200" dirty="0" smtClean="0"/>
          </a:p>
          <a:p>
            <a:pPr lvl="1"/>
            <a:endParaRPr lang="en-US" sz="4000" dirty="0" smtClean="0"/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5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0" y="537882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The </a:t>
            </a:r>
            <a:r>
              <a:rPr lang="en-US" altLang="zh-TW" sz="8000" dirty="0" err="1" smtClean="0"/>
              <a:t>OpenFlow</a:t>
            </a:r>
            <a:r>
              <a:rPr lang="en-US" altLang="zh-TW" sz="8000" dirty="0" smtClean="0"/>
              <a:t> Switch</a:t>
            </a:r>
            <a:endParaRPr lang="zh-TW" altLang="en-US" sz="80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idx="1"/>
          </p:nvPr>
        </p:nvSpPr>
        <p:spPr>
          <a:xfrm>
            <a:off x="1523999" y="2294965"/>
            <a:ext cx="21873883" cy="10506636"/>
          </a:xfrm>
        </p:spPr>
        <p:txBody>
          <a:bodyPr>
            <a:normAutofit lnSpcReduction="10000"/>
          </a:bodyPr>
          <a:lstStyle/>
          <a:p>
            <a:pPr marL="635000" lvl="1"/>
            <a:r>
              <a:rPr lang="en-US" sz="4000" dirty="0" smtClean="0"/>
              <a:t>Initial four goals: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High-performance &amp; low implementation cost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Support broad range of research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Isolate traffic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Consistent with vendors’ need for closed platforms</a:t>
            </a:r>
          </a:p>
          <a:p>
            <a:pPr marL="635000" lvl="1"/>
            <a:r>
              <a:rPr lang="en-US" sz="4000" dirty="0" smtClean="0"/>
              <a:t>Exploits common set of function of flow-tables of switches &amp; routers</a:t>
            </a:r>
          </a:p>
          <a:p>
            <a:pPr marL="635000" lvl="1"/>
            <a:r>
              <a:rPr lang="en-US" sz="4000" dirty="0" smtClean="0"/>
              <a:t>The </a:t>
            </a:r>
            <a:r>
              <a:rPr lang="en-US" sz="4000" dirty="0" err="1" smtClean="0"/>
              <a:t>OpenFlow</a:t>
            </a:r>
            <a:r>
              <a:rPr lang="en-US" sz="4000" dirty="0" smtClean="0"/>
              <a:t> Switch consists of three parts: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i="1" dirty="0" smtClean="0"/>
              <a:t>Flow Table</a:t>
            </a:r>
            <a:r>
              <a:rPr lang="en-US" sz="3200" dirty="0" smtClean="0"/>
              <a:t>: Action associated with flow entry to tell switch how to process the flow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i="1" dirty="0" smtClean="0"/>
              <a:t>Secure Channel: </a:t>
            </a:r>
            <a:r>
              <a:rPr lang="en-US" sz="3200" dirty="0" smtClean="0"/>
              <a:t>connect switch to remote control processor (i.e. controller)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i="1" dirty="0" err="1" smtClean="0"/>
              <a:t>OpenFlow</a:t>
            </a:r>
            <a:r>
              <a:rPr lang="en-US" sz="3200" i="1" dirty="0" smtClean="0"/>
              <a:t> protocol</a:t>
            </a:r>
            <a:r>
              <a:rPr lang="en-US" sz="3200" dirty="0" smtClean="0"/>
              <a:t>: provide open standard way for controller to communicate with SW</a:t>
            </a:r>
          </a:p>
          <a:p>
            <a:pPr marL="635000" lvl="1"/>
            <a:r>
              <a:rPr lang="en-US" sz="4000" dirty="0" smtClean="0"/>
              <a:t>Categorized switches:</a:t>
            </a:r>
          </a:p>
          <a:p>
            <a:pPr marL="1270000" lvl="2"/>
            <a:r>
              <a:rPr lang="en-US" sz="4000" dirty="0" smtClean="0"/>
              <a:t>Dedicated </a:t>
            </a:r>
            <a:r>
              <a:rPr lang="en-US" sz="4000" dirty="0" err="1" smtClean="0"/>
              <a:t>OpenFlow</a:t>
            </a:r>
            <a:r>
              <a:rPr lang="en-US" sz="4000" dirty="0" smtClean="0"/>
              <a:t> switches</a:t>
            </a:r>
          </a:p>
          <a:p>
            <a:pPr marL="1270000" lvl="2"/>
            <a:r>
              <a:rPr lang="en-US" sz="4000" dirty="0" err="1" smtClean="0"/>
              <a:t>OpenFlow</a:t>
            </a:r>
            <a:r>
              <a:rPr lang="en-US" sz="4000" dirty="0" smtClean="0"/>
              <a:t>-enabled switches</a:t>
            </a:r>
          </a:p>
          <a:p>
            <a:pPr lvl="1"/>
            <a:endParaRPr lang="en-US" sz="4000" dirty="0" smtClean="0"/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592559" y="1994647"/>
            <a:ext cx="6226395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6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0" y="537882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The </a:t>
            </a:r>
            <a:r>
              <a:rPr lang="en-US" altLang="zh-TW" sz="8000" dirty="0" err="1" smtClean="0"/>
              <a:t>OpenFlow</a:t>
            </a:r>
            <a:r>
              <a:rPr lang="en-US" altLang="zh-TW" sz="8000" dirty="0" smtClean="0"/>
              <a:t> Switch (Cont…)</a:t>
            </a:r>
            <a:endParaRPr lang="zh-TW" altLang="en-US" sz="80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idx="1"/>
          </p:nvPr>
        </p:nvSpPr>
        <p:spPr>
          <a:xfrm>
            <a:off x="1523999" y="2294965"/>
            <a:ext cx="21873883" cy="10506636"/>
          </a:xfrm>
        </p:spPr>
        <p:txBody>
          <a:bodyPr>
            <a:normAutofit/>
          </a:bodyPr>
          <a:lstStyle/>
          <a:p>
            <a:pPr marL="635000" lvl="1"/>
            <a:r>
              <a:rPr lang="en-US" sz="4000" dirty="0" smtClean="0"/>
              <a:t>Dedicated </a:t>
            </a:r>
            <a:r>
              <a:rPr lang="en-US" sz="4000" dirty="0" err="1" smtClean="0"/>
              <a:t>OpenFlow</a:t>
            </a:r>
            <a:r>
              <a:rPr lang="en-US" sz="4000" dirty="0" smtClean="0"/>
              <a:t> Switch: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An </a:t>
            </a:r>
            <a:r>
              <a:rPr lang="en-US" sz="3200" dirty="0" err="1" smtClean="0"/>
              <a:t>OpenFlow</a:t>
            </a:r>
            <a:r>
              <a:rPr lang="en-US" sz="3200" dirty="0" smtClean="0"/>
              <a:t> Switch is dump data-path element &amp; just forwards packets between ports as defined by controller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An entry in Flow-Table has three fields: 1) </a:t>
            </a:r>
            <a:r>
              <a:rPr lang="en-US" sz="3200" i="1" dirty="0" smtClean="0"/>
              <a:t>Packet header defines flows</a:t>
            </a:r>
            <a:r>
              <a:rPr lang="en-US" sz="3200" dirty="0" smtClean="0"/>
              <a:t>, 2) </a:t>
            </a:r>
            <a:r>
              <a:rPr lang="en-US" sz="3200" i="1" dirty="0" smtClean="0"/>
              <a:t>Action</a:t>
            </a:r>
            <a:r>
              <a:rPr lang="en-US" sz="3200" dirty="0" smtClean="0"/>
              <a:t>, 3) </a:t>
            </a:r>
            <a:r>
              <a:rPr lang="en-US" sz="3200" i="1" dirty="0" smtClean="0"/>
              <a:t>Statistics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First generation dedicated </a:t>
            </a:r>
            <a:r>
              <a:rPr lang="en-US" sz="3200" dirty="0" err="1" smtClean="0"/>
              <a:t>OpenFlow</a:t>
            </a:r>
            <a:r>
              <a:rPr lang="en-US" sz="3200" dirty="0" smtClean="0"/>
              <a:t> switch “Type 0”; Flow header is 10-tuples</a:t>
            </a:r>
          </a:p>
          <a:p>
            <a:pPr marL="635000" lvl="1"/>
            <a:r>
              <a:rPr lang="en-US" sz="4000" dirty="0" smtClean="0"/>
              <a:t>Open-Flow-enabled switches: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Commercial switches, routers, &amp; APs enhanced with the </a:t>
            </a:r>
            <a:r>
              <a:rPr lang="en-US" sz="3200" dirty="0" err="1" smtClean="0"/>
              <a:t>OpenFlow</a:t>
            </a:r>
            <a:r>
              <a:rPr lang="en-US" sz="3200" dirty="0" smtClean="0"/>
              <a:t> feature by adding Flow Table</a:t>
            </a:r>
          </a:p>
          <a:p>
            <a:pPr marL="1270000" lvl="2">
              <a:buFont typeface="Wingdings" pitchFamily="2" charset="2"/>
              <a:buChar char="§"/>
            </a:pPr>
            <a:endParaRPr lang="en-US" sz="3200" dirty="0" smtClean="0"/>
          </a:p>
          <a:p>
            <a:pPr marL="1270000" lvl="2">
              <a:buFont typeface="Wingdings" pitchFamily="2" charset="2"/>
              <a:buChar char="§"/>
            </a:pPr>
            <a:endParaRPr lang="en-US" sz="3200" dirty="0" smtClean="0"/>
          </a:p>
          <a:p>
            <a:pPr marL="635000" lvl="1"/>
            <a:endParaRPr lang="en-US" sz="4000" dirty="0" smtClean="0"/>
          </a:p>
          <a:p>
            <a:pPr lvl="1"/>
            <a:endParaRPr lang="en-US" sz="4000" dirty="0" smtClean="0"/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938697" y="9492504"/>
            <a:ext cx="7145429" cy="1587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3251" name="Picture 3"/>
          <p:cNvPicPr>
            <a:picLocks noChangeAspect="1" noChangeArrowheads="1"/>
          </p:cNvPicPr>
          <p:nvPr/>
        </p:nvPicPr>
        <p:blipFill>
          <a:blip r:embed="rId3"/>
          <a:srcRect b="11745"/>
          <a:stretch>
            <a:fillRect/>
          </a:stretch>
        </p:blipFill>
        <p:spPr bwMode="auto">
          <a:xfrm>
            <a:off x="9789461" y="7672107"/>
            <a:ext cx="5639344" cy="5523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3252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3971" y="8397967"/>
            <a:ext cx="8378818" cy="35968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7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0" y="394447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Using </a:t>
            </a:r>
            <a:r>
              <a:rPr lang="en-US" altLang="zh-TW" sz="8000" dirty="0" err="1" smtClean="0"/>
              <a:t>OpenFlow</a:t>
            </a:r>
            <a:endParaRPr lang="zh-TW" altLang="en-US" sz="80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idx="1"/>
          </p:nvPr>
        </p:nvSpPr>
        <p:spPr>
          <a:xfrm>
            <a:off x="1523999" y="2008094"/>
            <a:ext cx="16387483" cy="11098305"/>
          </a:xfrm>
        </p:spPr>
        <p:txBody>
          <a:bodyPr>
            <a:normAutofit lnSpcReduction="10000"/>
          </a:bodyPr>
          <a:lstStyle/>
          <a:p>
            <a:pPr marL="635000" lvl="1"/>
            <a:r>
              <a:rPr lang="en-US" sz="4000" dirty="0" smtClean="0"/>
              <a:t>Simple example: Amy-OSPF routing protocol replace OSPF</a:t>
            </a:r>
          </a:p>
          <a:p>
            <a:pPr marL="635000" lvl="1"/>
            <a:r>
              <a:rPr lang="en-US" sz="4000" dirty="0" smtClean="0"/>
              <a:t>Amy testing new protocol in network that used by other users. Two additional properties: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Property 1: Other users packets should be routed using standard routing protocol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dirty="0" smtClean="0"/>
              <a:t>Property 2: Amy only add flow entries for her traffic or Net admin allowed to control</a:t>
            </a:r>
          </a:p>
          <a:p>
            <a:pPr marL="635000" lvl="1"/>
            <a:r>
              <a:rPr lang="en-US" sz="4000" dirty="0" smtClean="0"/>
              <a:t>Other examples: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i="1" u="sng" dirty="0" smtClean="0"/>
              <a:t>Network Management and Access Control:</a:t>
            </a:r>
            <a:r>
              <a:rPr lang="en-US" sz="3200" i="1" dirty="0" smtClean="0"/>
              <a:t> </a:t>
            </a:r>
            <a:r>
              <a:rPr lang="en-US" sz="2800" dirty="0" smtClean="0"/>
              <a:t>Define a network-wide policy in the central controller, which is enforced directly by making admission control decisions for each new flow.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i="1" u="sng" dirty="0" smtClean="0"/>
              <a:t>VLAN:</a:t>
            </a:r>
            <a:r>
              <a:rPr lang="en-US" sz="3200" i="1" dirty="0" smtClean="0"/>
              <a:t> </a:t>
            </a:r>
            <a:r>
              <a:rPr lang="en-US" sz="2800" dirty="0" smtClean="0"/>
              <a:t>Traffic identified as coming from a single user (for example, originating from specific switch ports or MAC addresses) is tagged by the switches (via an action)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i="1" u="sng" dirty="0" smtClean="0"/>
              <a:t>Mobile wireless VOIP clients</a:t>
            </a:r>
            <a:r>
              <a:rPr lang="en-US" sz="3200" dirty="0" smtClean="0"/>
              <a:t>: </a:t>
            </a:r>
            <a:r>
              <a:rPr lang="en-US" sz="2800" dirty="0" smtClean="0"/>
              <a:t>A controller is implemented to track the location of clients, re-routing connections — by reprogramming the Flow Tables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i="1" u="sng" dirty="0" smtClean="0"/>
              <a:t>A non-IP Network</a:t>
            </a:r>
            <a:r>
              <a:rPr lang="en-US" sz="2800" dirty="0" smtClean="0"/>
              <a:t>: Flows could be identified using their Ethernet header</a:t>
            </a:r>
          </a:p>
          <a:p>
            <a:pPr marL="1270000" lvl="2">
              <a:buFont typeface="Wingdings" pitchFamily="2" charset="2"/>
              <a:buChar char="§"/>
            </a:pPr>
            <a:r>
              <a:rPr lang="en-US" sz="3200" i="1" u="sng" dirty="0" smtClean="0"/>
              <a:t>Processing Packets rather than flows</a:t>
            </a:r>
            <a:r>
              <a:rPr lang="en-US" sz="2800" dirty="0" smtClean="0"/>
              <a:t>: Two ways: 1) In OF-enabled network, default forwarding 2) Route traffic </a:t>
            </a:r>
            <a:r>
              <a:rPr lang="en-US" sz="2800" dirty="0" err="1" smtClean="0"/>
              <a:t>NetFPGA</a:t>
            </a:r>
            <a:endParaRPr lang="en-US" sz="2800" dirty="0" smtClean="0"/>
          </a:p>
          <a:p>
            <a:pPr marL="1905000" lvl="3">
              <a:buNone/>
            </a:pPr>
            <a:endParaRPr lang="en-US" sz="2800" dirty="0" smtClean="0"/>
          </a:p>
          <a:p>
            <a:pPr marL="1270000" lvl="2"/>
            <a:endParaRPr lang="en-US" sz="3200" dirty="0" smtClean="0"/>
          </a:p>
          <a:p>
            <a:pPr marL="1270000" lvl="2"/>
            <a:endParaRPr lang="en-US" sz="3200" dirty="0" smtClean="0"/>
          </a:p>
          <a:p>
            <a:pPr marL="1270000" lvl="2">
              <a:buFont typeface="Wingdings" pitchFamily="2" charset="2"/>
              <a:buChar char="§"/>
            </a:pPr>
            <a:endParaRPr lang="en-US" sz="3200" dirty="0" smtClean="0"/>
          </a:p>
          <a:p>
            <a:pPr marL="1270000" lvl="2">
              <a:buFont typeface="Wingdings" pitchFamily="2" charset="2"/>
              <a:buChar char="§"/>
            </a:pPr>
            <a:endParaRPr lang="en-US" sz="3200" dirty="0" smtClean="0"/>
          </a:p>
          <a:p>
            <a:pPr marL="635000" lvl="1"/>
            <a:endParaRPr lang="en-US" sz="4000" dirty="0" smtClean="0"/>
          </a:p>
          <a:p>
            <a:pPr lvl="1"/>
            <a:endParaRPr lang="en-US" sz="4000" dirty="0" smtClean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170060" y="4598613"/>
            <a:ext cx="5605298" cy="5226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8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0" y="394447"/>
            <a:ext cx="21336000" cy="1470213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/>
              <a:t>Conclusion</a:t>
            </a:r>
            <a:endParaRPr lang="zh-TW" altLang="en-US" sz="8000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idx="1"/>
          </p:nvPr>
        </p:nvSpPr>
        <p:spPr>
          <a:xfrm>
            <a:off x="1326776" y="2886635"/>
            <a:ext cx="17248095" cy="9287436"/>
          </a:xfrm>
        </p:spPr>
        <p:txBody>
          <a:bodyPr>
            <a:normAutofit/>
          </a:bodyPr>
          <a:lstStyle/>
          <a:p>
            <a:pPr marL="635000" lvl="1"/>
            <a:r>
              <a:rPr lang="en-US" sz="4000" dirty="0" smtClean="0"/>
              <a:t>Enables programmability in network</a:t>
            </a:r>
          </a:p>
          <a:p>
            <a:pPr marL="635000" lvl="1"/>
            <a:r>
              <a:rPr lang="en-US" sz="4000" dirty="0" err="1" smtClean="0"/>
              <a:t>OpenFlow</a:t>
            </a:r>
            <a:r>
              <a:rPr lang="en-US" sz="4000" dirty="0" smtClean="0"/>
              <a:t> allow programming for researcher to run experiments on heterogeneous switches &amp; routers in uniform way</a:t>
            </a:r>
          </a:p>
          <a:p>
            <a:pPr marL="635000" lvl="1"/>
            <a:r>
              <a:rPr lang="en-US" sz="4000" dirty="0" err="1" smtClean="0"/>
              <a:t>OpenFlow</a:t>
            </a:r>
            <a:r>
              <a:rPr lang="en-US" sz="4000" dirty="0" smtClean="0"/>
              <a:t> can be implemented in dedicated OF-Switches (“Type 0”) or OF-enabled switches</a:t>
            </a:r>
          </a:p>
          <a:p>
            <a:pPr marL="635000" lvl="1"/>
            <a:r>
              <a:rPr lang="en-US" sz="4000" dirty="0" smtClean="0"/>
              <a:t>Vendors don’t need to expose their internal working</a:t>
            </a:r>
          </a:p>
          <a:p>
            <a:pPr marL="635000" lvl="1"/>
            <a:r>
              <a:rPr lang="en-US" sz="4000" dirty="0" smtClean="0"/>
              <a:t>It can interconnect multiple campus networks easily</a:t>
            </a:r>
          </a:p>
          <a:p>
            <a:pPr marL="635000" lvl="1"/>
            <a:r>
              <a:rPr lang="en-US" sz="4000" dirty="0" smtClean="0"/>
              <a:t>It allow flexibility of network control</a:t>
            </a:r>
          </a:p>
        </p:txBody>
      </p:sp>
      <p:sp>
        <p:nvSpPr>
          <p:cNvPr id="4" name="投影片編號版面配置區 1"/>
          <p:cNvSpPr>
            <a:spLocks noGrp="1"/>
          </p:cNvSpPr>
          <p:nvPr>
            <p:ph type="sldNum" sz="quarter" idx="2"/>
          </p:nvPr>
        </p:nvSpPr>
        <p:spPr>
          <a:xfrm>
            <a:off x="22975426" y="12560300"/>
            <a:ext cx="602729" cy="595035"/>
          </a:xfrm>
        </p:spPr>
        <p:txBody>
          <a:bodyPr/>
          <a:lstStyle/>
          <a:p>
            <a:fld id="{86CB4B4D-7CA3-9044-876B-883B54F8677D}" type="slidenum">
              <a:rPr lang="en-US" altLang="zh-TW" smtClean="0"/>
              <a:pPr/>
              <a:t>9</a:t>
            </a:fld>
            <a:endParaRPr lang="en-US" altLang="zh-TW" dirty="0"/>
          </a:p>
        </p:txBody>
      </p:sp>
    </p:spTree>
    <p:extLst>
      <p:ext uri="{BB962C8B-B14F-4D97-AF65-F5344CB8AC3E}">
        <p14:creationId xmlns="" xmlns:p14="http://schemas.microsoft.com/office/powerpoint/2010/main" val="1421834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Formal">
  <a:themeElements>
    <a:clrScheme name="Formal">
      <a:dk1>
        <a:srgbClr val="515151"/>
      </a:dk1>
      <a:lt1>
        <a:srgbClr val="002951"/>
      </a:lt1>
      <a:dk2>
        <a:srgbClr val="53585F"/>
      </a:dk2>
      <a:lt2>
        <a:srgbClr val="DCDEE0"/>
      </a:lt2>
      <a:accent1>
        <a:srgbClr val="6789BA"/>
      </a:accent1>
      <a:accent2>
        <a:srgbClr val="77965C"/>
      </a:accent2>
      <a:accent3>
        <a:srgbClr val="E3B43D"/>
      </a:accent3>
      <a:accent4>
        <a:srgbClr val="D77B43"/>
      </a:accent4>
      <a:accent5>
        <a:srgbClr val="C25756"/>
      </a:accent5>
      <a:accent6>
        <a:srgbClr val="876390"/>
      </a:accent6>
      <a:hlink>
        <a:srgbClr val="0000FF"/>
      </a:hlink>
      <a:folHlink>
        <a:srgbClr val="FF00FF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orm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3D3E3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515151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Formal">
  <a:themeElements>
    <a:clrScheme name="Form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6789BA"/>
      </a:accent1>
      <a:accent2>
        <a:srgbClr val="77965C"/>
      </a:accent2>
      <a:accent3>
        <a:srgbClr val="E3B43D"/>
      </a:accent3>
      <a:accent4>
        <a:srgbClr val="D77B43"/>
      </a:accent4>
      <a:accent5>
        <a:srgbClr val="C25756"/>
      </a:accent5>
      <a:accent6>
        <a:srgbClr val="876390"/>
      </a:accent6>
      <a:hlink>
        <a:srgbClr val="0000FF"/>
      </a:hlink>
      <a:folHlink>
        <a:srgbClr val="FF00FF"/>
      </a:folHlink>
    </a:clrScheme>
    <a:fontScheme name="Formal">
      <a:majorFont>
        <a:latin typeface="Cochin"/>
        <a:ea typeface="Cochin"/>
        <a:cs typeface="Cochin"/>
      </a:majorFont>
      <a:minorFont>
        <a:latin typeface="Cochin"/>
        <a:ea typeface="Cochin"/>
        <a:cs typeface="Cochin"/>
      </a:minorFont>
    </a:fontScheme>
    <a:fmtScheme name="Form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3D3E3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515151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16880</TotalTime>
  <Words>2117</Words>
  <Application>Microsoft Office PowerPoint</Application>
  <PresentationFormat>Custom</PresentationFormat>
  <Paragraphs>287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Formal</vt:lpstr>
      <vt:lpstr>Software Defined Networking (SDN)</vt:lpstr>
      <vt:lpstr>Outline</vt:lpstr>
      <vt:lpstr>Paper #1: "OpenFlow: enabling innovation in campus networks.”</vt:lpstr>
      <vt:lpstr>Introduction &amp; Motivation</vt:lpstr>
      <vt:lpstr>Introduction &amp; Motivation (Cont…)</vt:lpstr>
      <vt:lpstr>The OpenFlow Switch</vt:lpstr>
      <vt:lpstr>The OpenFlow Switch (Cont…)</vt:lpstr>
      <vt:lpstr>Using OpenFlow</vt:lpstr>
      <vt:lpstr>Conclusion</vt:lpstr>
      <vt:lpstr>Paper #2: "P4: Programming protocol-independent packet processors."</vt:lpstr>
      <vt:lpstr>Introduction &amp; Motivation</vt:lpstr>
      <vt:lpstr>Introduction &amp; Motivation (Cont…)</vt:lpstr>
      <vt:lpstr>Introduction &amp; Motivation (Cont…)</vt:lpstr>
      <vt:lpstr>Abstract Forwarding Model</vt:lpstr>
      <vt:lpstr>A Programming Language</vt:lpstr>
      <vt:lpstr>P4 Concepts</vt:lpstr>
      <vt:lpstr>P4 Language Example</vt:lpstr>
      <vt:lpstr>P4 Language Example: Header Formats</vt:lpstr>
      <vt:lpstr>P4 Language Example: Parser</vt:lpstr>
      <vt:lpstr>P4 Language Example: Typed Tables</vt:lpstr>
      <vt:lpstr>P4 Language Example: Action functions</vt:lpstr>
      <vt:lpstr>P4 Language Example: Control Flow</vt:lpstr>
      <vt:lpstr>P4 Compiler</vt:lpstr>
      <vt:lpstr>P4 Compiler: Compiling to Target Switches</vt:lpstr>
      <vt:lpstr>Conclusion</vt:lpstr>
      <vt:lpstr>Discussions &amp; Observations: Paper#1</vt:lpstr>
      <vt:lpstr>Discussions &amp; Observations: Paper#2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Congestion Control in Software Define Data Center Network</dc:title>
  <dc:creator>Asif</dc:creator>
  <cp:lastModifiedBy>Asif</cp:lastModifiedBy>
  <cp:revision>98</cp:revision>
  <cp:lastPrinted>2015-12-02T12:35:51Z</cp:lastPrinted>
  <dcterms:modified xsi:type="dcterms:W3CDTF">2016-11-10T01:03:41Z</dcterms:modified>
</cp:coreProperties>
</file>